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90" r:id="rId1"/>
  </p:sldMasterIdLst>
  <p:notesMasterIdLst>
    <p:notesMasterId r:id="rId37"/>
  </p:notesMasterIdLst>
  <p:sldIdLst>
    <p:sldId id="318" r:id="rId2"/>
    <p:sldId id="458" r:id="rId3"/>
    <p:sldId id="496" r:id="rId4"/>
    <p:sldId id="495" r:id="rId5"/>
    <p:sldId id="497" r:id="rId6"/>
    <p:sldId id="460" r:id="rId7"/>
    <p:sldId id="462" r:id="rId8"/>
    <p:sldId id="463" r:id="rId9"/>
    <p:sldId id="464" r:id="rId10"/>
    <p:sldId id="465" r:id="rId11"/>
    <p:sldId id="486" r:id="rId12"/>
    <p:sldId id="466" r:id="rId13"/>
    <p:sldId id="468" r:id="rId14"/>
    <p:sldId id="469" r:id="rId15"/>
    <p:sldId id="470" r:id="rId16"/>
    <p:sldId id="471" r:id="rId17"/>
    <p:sldId id="472" r:id="rId18"/>
    <p:sldId id="473" r:id="rId19"/>
    <p:sldId id="474" r:id="rId20"/>
    <p:sldId id="475" r:id="rId21"/>
    <p:sldId id="476" r:id="rId22"/>
    <p:sldId id="477" r:id="rId23"/>
    <p:sldId id="478" r:id="rId24"/>
    <p:sldId id="479" r:id="rId25"/>
    <p:sldId id="481" r:id="rId26"/>
    <p:sldId id="488" r:id="rId27"/>
    <p:sldId id="487" r:id="rId28"/>
    <p:sldId id="489" r:id="rId29"/>
    <p:sldId id="490" r:id="rId30"/>
    <p:sldId id="491" r:id="rId31"/>
    <p:sldId id="492" r:id="rId32"/>
    <p:sldId id="493" r:id="rId33"/>
    <p:sldId id="494" r:id="rId34"/>
    <p:sldId id="484" r:id="rId35"/>
    <p:sldId id="485" r:id="rId3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arsayılan Bölüm" id="{D460603E-1BFF-42DC-BAA0-DB10350FA4BD}">
          <p14:sldIdLst/>
        </p14:section>
        <p14:section name="YATIRIMLAR(GENEL BAKIŞ)" id="{F04EF98C-6B4A-4339-9B32-B4A17CC0B4FB}">
          <p14:sldIdLst>
            <p14:sldId id="318"/>
            <p14:sldId id="458"/>
            <p14:sldId id="496"/>
            <p14:sldId id="495"/>
            <p14:sldId id="497"/>
            <p14:sldId id="460"/>
            <p14:sldId id="462"/>
            <p14:sldId id="463"/>
            <p14:sldId id="464"/>
            <p14:sldId id="465"/>
            <p14:sldId id="486"/>
            <p14:sldId id="466"/>
            <p14:sldId id="468"/>
            <p14:sldId id="469"/>
            <p14:sldId id="470"/>
            <p14:sldId id="471"/>
            <p14:sldId id="472"/>
            <p14:sldId id="473"/>
            <p14:sldId id="474"/>
            <p14:sldId id="475"/>
            <p14:sldId id="476"/>
            <p14:sldId id="477"/>
            <p14:sldId id="478"/>
            <p14:sldId id="479"/>
            <p14:sldId id="481"/>
            <p14:sldId id="488"/>
            <p14:sldId id="487"/>
            <p14:sldId id="489"/>
            <p14:sldId id="490"/>
            <p14:sldId id="491"/>
            <p14:sldId id="492"/>
            <p14:sldId id="493"/>
            <p14:sldId id="494"/>
            <p14:sldId id="484"/>
            <p14:sldId id="48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yla Serpil Kaya" initials="ASK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6FD9"/>
    <a:srgbClr val="052669"/>
    <a:srgbClr val="C3C3C3"/>
    <a:srgbClr val="6C0000"/>
    <a:srgbClr val="650505"/>
    <a:srgbClr val="0A40AC"/>
    <a:srgbClr val="7390AA"/>
    <a:srgbClr val="0539A1"/>
    <a:srgbClr val="003296"/>
    <a:srgbClr val="053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Orta Stil 2 - Vurgu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Orta Stil 2 - Vurgu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A488322-F2BA-4B5B-9748-0D474271808F}" styleName="Orta Stil 3 - Vurgu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4C1A8A3-306A-4EB7-A6B1-4F7E0EB9C5D6}" styleName="Orta Stil 3 - Vurgu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9631B5-78F2-41C9-869B-9F39066F8104}" styleName="Orta Stil 3 - Vurgu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85BE263C-DBD7-4A20-BB59-AAB30ACAA65A}" styleName="Orta Stil 3 - Vurgu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EC20E35-A176-4012-BC5E-935CFFF8708E}" styleName="Orta Stil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Orta Stil 3 - Vurgu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FD4443E-F989-4FC4-A0C8-D5A2AF1F390B}" styleName="Koyu Stil 1 - Vurgu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Koyu Stil 1 - Vurgu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Koyu Stil 1 - Vurgu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Koyu Stil 1 - Vurgu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Koyu Stil 1 - Vurgu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93D81CF-94F2-401A-BA57-92F5A7B2D0C5}" styleName="Orta Stil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16DA210-FB5B-4158-B5E0-FEB733F419BA}" styleName="Açık Stil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Açık Stil 3 - Vurgu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Açık Stil 3 - Vurgu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799B23B-EC83-4686-B30A-512413B5E67A}" styleName="Açık Stil 3 - Vurgu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Açık Stil 3 - Vurgu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DBED569-4797-4DF1-A0F4-6AAB3CD982D8}" styleName="Açık Stil 3 - Vurgu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Açık Stil 3 - Vurgu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0A1B5D5-9B99-4C35-A422-299274C87663}" styleName="Orta Stil 1 - Vurgu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Orta Stil 1 - Vurgu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E171933-4619-4E11-9A3F-F7608DF75F80}" styleName="Orta Stil 1 - Vurgu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EB344D84-9AFB-497E-A393-DC336BA19D2E}" styleName="Orta Stil 3 - Vurgu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2DE63D5-997A-4646-A377-4702673A728D}" styleName="Açık Stil 2 - Vurgu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7292A2E-F333-43FB-9621-5CBBE7FDCDCB}" styleName="Açık Stil 2 - Vurgu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A111915-BE36-4E01-A7E5-04B1672EAD32}" styleName="Açık Stil 2 - Vurgu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12C8C85-51F0-491E-9774-3900AFEF0FD7}" styleName="Açık Stil 2 - Vurgu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ema Uygulanmış Stil 1 - Vurgu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ema Uygulanmış Stil 1 - Vurgu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ema Uygulanmış Stil 1 - Vurgu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ema Uygulanmış Stil 1 - Vurgu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ema Uygulanmış Stil 1 - Vurgu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ema Uygulanmış Stil 1 - Vurgu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D113A9D2-9D6B-4929-AA2D-F23B5EE8CBE7}" styleName="Tema Uygulanmış Stil 2 - Vurgu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ema Uygulanmış Stil 2 - Vurgu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E3FDE45-AF77-4B5C-9715-49D594BDF05E}" styleName="Açık Stil 1 - Vurgu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Açık Stil 1 - Vurgu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27F97BB-C833-4FB7-BDE5-3F7075034690}" styleName="Tema Uygulanmış Stil 2 - Vurgu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27102A9-8310-4765-A935-A1911B00CA55}" styleName="Açık Stil 1 - Vurgu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7E9639D4-E3E2-4D34-9284-5A2195B3D0D7}" styleName="Açık Stil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2833802-FEF1-4C79-8D5D-14CF1EAF98D9}" styleName="Açık Stil 2 - Vurgu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012ECD-51FC-41F1-AA8D-1B2483CD663E}" styleName="Açık Stil 2 - Vurgu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505E3EF-67EA-436B-97B2-0124C06EBD24}" styleName="Orta Stil 4 - Vurgu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D7AC3CCA-C797-4891-BE02-D94E43425B78}" styleName="Orta Stil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16D9F66E-5EB9-4882-86FB-DCBF35E3C3E4}" styleName="Orta Stil 4 - Vurgu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8A107856-5554-42FB-B03E-39F5DBC370BA}" styleName="Orta Stil 4 - Vurgu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AF606853-7671-496A-8E4F-DF71F8EC918B}" styleName="Koyu Stil 1 - Vurgu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137" autoAdjust="0"/>
    <p:restoredTop sz="94494" autoAdjust="0"/>
  </p:normalViewPr>
  <p:slideViewPr>
    <p:cSldViewPr snapToGrid="0">
      <p:cViewPr varScale="1">
        <p:scale>
          <a:sx n="64" d="100"/>
          <a:sy n="64" d="100"/>
        </p:scale>
        <p:origin x="1056" y="6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82B23B1-C261-4A72-8F90-6ACBE02DB926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8218785F-1451-4B8F-AD37-C7793146154D}">
      <dgm:prSet phldrT="[Metin]" custT="1"/>
      <dgm:spPr>
        <a:solidFill>
          <a:schemeClr val="tx2">
            <a:lumMod val="60000"/>
            <a:lumOff val="40000"/>
          </a:schemeClr>
        </a:solidFill>
      </dgm:spPr>
      <dgm:t>
        <a:bodyPr anchor="t"/>
        <a:lstStyle/>
        <a:p>
          <a:r>
            <a:rPr lang="tr-TR" sz="2500" b="1" dirty="0">
              <a:solidFill>
                <a:srgbClr val="C00000"/>
              </a:solidFill>
            </a:rPr>
            <a:t>A MODÜLÜ:</a:t>
          </a:r>
        </a:p>
        <a:p>
          <a:r>
            <a:rPr lang="tr-TR" sz="2500" b="1" dirty="0"/>
            <a:t>YETENEK HARİTASI</a:t>
          </a:r>
        </a:p>
      </dgm:t>
    </dgm:pt>
    <dgm:pt modelId="{ABE66D83-3BD3-4042-B582-86921FA794EF}" type="parTrans" cxnId="{193DD573-B216-49A2-9933-00AEBF5C433F}">
      <dgm:prSet/>
      <dgm:spPr/>
      <dgm:t>
        <a:bodyPr/>
        <a:lstStyle/>
        <a:p>
          <a:endParaRPr lang="tr-TR" sz="2500" b="1"/>
        </a:p>
      </dgm:t>
    </dgm:pt>
    <dgm:pt modelId="{9CAD0446-A304-4098-9D08-C021C7E36BFA}" type="sibTrans" cxnId="{193DD573-B216-49A2-9933-00AEBF5C433F}">
      <dgm:prSet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endParaRPr lang="tr-TR" sz="2500" b="1"/>
        </a:p>
      </dgm:t>
    </dgm:pt>
    <dgm:pt modelId="{CD77BE24-908B-4F22-8A7E-E5D94156E4E1}">
      <dgm:prSet phldrT="[Metin]" custT="1"/>
      <dgm:spPr>
        <a:solidFill>
          <a:schemeClr val="tx2">
            <a:lumMod val="60000"/>
            <a:lumOff val="40000"/>
          </a:schemeClr>
        </a:solidFill>
      </dgm:spPr>
      <dgm:t>
        <a:bodyPr anchor="t"/>
        <a:lstStyle/>
        <a:p>
          <a:r>
            <a:rPr lang="tr-TR" sz="2500" b="1" dirty="0">
              <a:solidFill>
                <a:srgbClr val="C00000"/>
              </a:solidFill>
            </a:rPr>
            <a:t>B MODÜLÜ:</a:t>
          </a:r>
        </a:p>
        <a:p>
          <a:r>
            <a:rPr lang="tr-TR" sz="2500" b="1" dirty="0"/>
            <a:t>YETENEK ODAKLI EĞİTİM</a:t>
          </a:r>
        </a:p>
      </dgm:t>
    </dgm:pt>
    <dgm:pt modelId="{8BC95B88-8AE5-4937-B59E-BB8783B3BC4B}" type="parTrans" cxnId="{3558E99D-011A-4896-A642-15EF89859DBC}">
      <dgm:prSet/>
      <dgm:spPr/>
      <dgm:t>
        <a:bodyPr/>
        <a:lstStyle/>
        <a:p>
          <a:endParaRPr lang="tr-TR" sz="2500" b="1"/>
        </a:p>
      </dgm:t>
    </dgm:pt>
    <dgm:pt modelId="{29DBCC6D-9596-4636-9B73-462B53B0FA06}" type="sibTrans" cxnId="{3558E99D-011A-4896-A642-15EF89859DBC}">
      <dgm:prSet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endParaRPr lang="tr-TR" sz="2500" b="1"/>
        </a:p>
      </dgm:t>
    </dgm:pt>
    <dgm:pt modelId="{8BF3F4C3-F25C-4A9E-B68C-6708B4B05525}">
      <dgm:prSet phldrT="[Metin]" custT="1"/>
      <dgm:spPr>
        <a:solidFill>
          <a:schemeClr val="tx2">
            <a:lumMod val="60000"/>
            <a:lumOff val="40000"/>
          </a:schemeClr>
        </a:solidFill>
      </dgm:spPr>
      <dgm:t>
        <a:bodyPr anchor="t"/>
        <a:lstStyle/>
        <a:p>
          <a:r>
            <a:rPr lang="tr-TR" sz="2500" b="1" dirty="0">
              <a:solidFill>
                <a:srgbClr val="C00000"/>
              </a:solidFill>
            </a:rPr>
            <a:t>C MODÜLÜ:</a:t>
          </a:r>
        </a:p>
        <a:p>
          <a:r>
            <a:rPr lang="tr-TR" sz="2500" b="1" dirty="0"/>
            <a:t>YETENEK ÖZGEÇMİŞİ</a:t>
          </a:r>
        </a:p>
      </dgm:t>
    </dgm:pt>
    <dgm:pt modelId="{A4C8C7F3-1057-4387-9453-61B91157B8AE}" type="parTrans" cxnId="{115CCA51-A282-48E8-94C7-EF28B2886D1D}">
      <dgm:prSet/>
      <dgm:spPr/>
      <dgm:t>
        <a:bodyPr/>
        <a:lstStyle/>
        <a:p>
          <a:endParaRPr lang="tr-TR" sz="2500" b="1"/>
        </a:p>
      </dgm:t>
    </dgm:pt>
    <dgm:pt modelId="{7119B100-29E2-4A00-B8BD-D4D4835A963F}" type="sibTrans" cxnId="{115CCA51-A282-48E8-94C7-EF28B2886D1D}">
      <dgm:prSet/>
      <dgm:spPr/>
      <dgm:t>
        <a:bodyPr/>
        <a:lstStyle/>
        <a:p>
          <a:endParaRPr lang="tr-TR" sz="2500" b="1"/>
        </a:p>
      </dgm:t>
    </dgm:pt>
    <dgm:pt modelId="{201B6D2D-504B-42B6-9A74-558BFA6C12B1}" type="pres">
      <dgm:prSet presAssocID="{582B23B1-C261-4A72-8F90-6ACBE02DB926}" presName="Name0" presStyleCnt="0">
        <dgm:presLayoutVars>
          <dgm:dir/>
          <dgm:resizeHandles val="exact"/>
        </dgm:presLayoutVars>
      </dgm:prSet>
      <dgm:spPr/>
    </dgm:pt>
    <dgm:pt modelId="{AD9224FF-0747-47A5-80BD-9A58085CD5BB}" type="pres">
      <dgm:prSet presAssocID="{8218785F-1451-4B8F-AD37-C7793146154D}" presName="node" presStyleLbl="node1" presStyleIdx="0" presStyleCnt="3" custScaleX="202405">
        <dgm:presLayoutVars>
          <dgm:bulletEnabled val="1"/>
        </dgm:presLayoutVars>
      </dgm:prSet>
      <dgm:spPr/>
    </dgm:pt>
    <dgm:pt modelId="{BB085FAC-5397-42BA-B28A-11029AD5C7AA}" type="pres">
      <dgm:prSet presAssocID="{9CAD0446-A304-4098-9D08-C021C7E36BFA}" presName="sibTrans" presStyleLbl="sibTrans2D1" presStyleIdx="0" presStyleCnt="2"/>
      <dgm:spPr/>
    </dgm:pt>
    <dgm:pt modelId="{889C8CFA-46C2-422E-B4AE-55C658E888CD}" type="pres">
      <dgm:prSet presAssocID="{9CAD0446-A304-4098-9D08-C021C7E36BFA}" presName="connectorText" presStyleLbl="sibTrans2D1" presStyleIdx="0" presStyleCnt="2"/>
      <dgm:spPr/>
    </dgm:pt>
    <dgm:pt modelId="{5D0F086F-CA31-4AA5-9131-AEA47078554F}" type="pres">
      <dgm:prSet presAssocID="{CD77BE24-908B-4F22-8A7E-E5D94156E4E1}" presName="node" presStyleLbl="node1" presStyleIdx="1" presStyleCnt="3" custScaleX="202405">
        <dgm:presLayoutVars>
          <dgm:bulletEnabled val="1"/>
        </dgm:presLayoutVars>
      </dgm:prSet>
      <dgm:spPr/>
    </dgm:pt>
    <dgm:pt modelId="{91D05DD9-669C-44CD-ABCA-D2B2C22C08AA}" type="pres">
      <dgm:prSet presAssocID="{29DBCC6D-9596-4636-9B73-462B53B0FA06}" presName="sibTrans" presStyleLbl="sibTrans2D1" presStyleIdx="1" presStyleCnt="2"/>
      <dgm:spPr/>
    </dgm:pt>
    <dgm:pt modelId="{6B15BC54-314D-41C6-8676-030EE9CD2F0F}" type="pres">
      <dgm:prSet presAssocID="{29DBCC6D-9596-4636-9B73-462B53B0FA06}" presName="connectorText" presStyleLbl="sibTrans2D1" presStyleIdx="1" presStyleCnt="2"/>
      <dgm:spPr/>
    </dgm:pt>
    <dgm:pt modelId="{8B03EC71-2170-4993-BA38-E61627CC3C94}" type="pres">
      <dgm:prSet presAssocID="{8BF3F4C3-F25C-4A9E-B68C-6708B4B05525}" presName="node" presStyleLbl="node1" presStyleIdx="2" presStyleCnt="3" custScaleX="202405">
        <dgm:presLayoutVars>
          <dgm:bulletEnabled val="1"/>
        </dgm:presLayoutVars>
      </dgm:prSet>
      <dgm:spPr/>
    </dgm:pt>
  </dgm:ptLst>
  <dgm:cxnLst>
    <dgm:cxn modelId="{BBFFA71F-04C6-448D-91DB-32F8498595B4}" type="presOf" srcId="{29DBCC6D-9596-4636-9B73-462B53B0FA06}" destId="{91D05DD9-669C-44CD-ABCA-D2B2C22C08AA}" srcOrd="0" destOrd="0" presId="urn:microsoft.com/office/officeart/2005/8/layout/process1"/>
    <dgm:cxn modelId="{FB3C9028-3369-42E4-8558-F0F3E6CA6DA5}" type="presOf" srcId="{9CAD0446-A304-4098-9D08-C021C7E36BFA}" destId="{889C8CFA-46C2-422E-B4AE-55C658E888CD}" srcOrd="1" destOrd="0" presId="urn:microsoft.com/office/officeart/2005/8/layout/process1"/>
    <dgm:cxn modelId="{DF04902A-96F9-4762-960C-E9E069BA1D3C}" type="presOf" srcId="{CD77BE24-908B-4F22-8A7E-E5D94156E4E1}" destId="{5D0F086F-CA31-4AA5-9131-AEA47078554F}" srcOrd="0" destOrd="0" presId="urn:microsoft.com/office/officeart/2005/8/layout/process1"/>
    <dgm:cxn modelId="{115CCA51-A282-48E8-94C7-EF28B2886D1D}" srcId="{582B23B1-C261-4A72-8F90-6ACBE02DB926}" destId="{8BF3F4C3-F25C-4A9E-B68C-6708B4B05525}" srcOrd="2" destOrd="0" parTransId="{A4C8C7F3-1057-4387-9453-61B91157B8AE}" sibTransId="{7119B100-29E2-4A00-B8BD-D4D4835A963F}"/>
    <dgm:cxn modelId="{193DD573-B216-49A2-9933-00AEBF5C433F}" srcId="{582B23B1-C261-4A72-8F90-6ACBE02DB926}" destId="{8218785F-1451-4B8F-AD37-C7793146154D}" srcOrd="0" destOrd="0" parTransId="{ABE66D83-3BD3-4042-B582-86921FA794EF}" sibTransId="{9CAD0446-A304-4098-9D08-C021C7E36BFA}"/>
    <dgm:cxn modelId="{64BA3F7A-198D-45E4-9392-F5CD22C659C4}" type="presOf" srcId="{8218785F-1451-4B8F-AD37-C7793146154D}" destId="{AD9224FF-0747-47A5-80BD-9A58085CD5BB}" srcOrd="0" destOrd="0" presId="urn:microsoft.com/office/officeart/2005/8/layout/process1"/>
    <dgm:cxn modelId="{3558E99D-011A-4896-A642-15EF89859DBC}" srcId="{582B23B1-C261-4A72-8F90-6ACBE02DB926}" destId="{CD77BE24-908B-4F22-8A7E-E5D94156E4E1}" srcOrd="1" destOrd="0" parTransId="{8BC95B88-8AE5-4937-B59E-BB8783B3BC4B}" sibTransId="{29DBCC6D-9596-4636-9B73-462B53B0FA06}"/>
    <dgm:cxn modelId="{E99FC2C1-D0F7-4179-9D7E-9AD82D2AD2E2}" type="presOf" srcId="{29DBCC6D-9596-4636-9B73-462B53B0FA06}" destId="{6B15BC54-314D-41C6-8676-030EE9CD2F0F}" srcOrd="1" destOrd="0" presId="urn:microsoft.com/office/officeart/2005/8/layout/process1"/>
    <dgm:cxn modelId="{08F909C7-F50B-44C3-A6E5-2611B737F5DE}" type="presOf" srcId="{8BF3F4C3-F25C-4A9E-B68C-6708B4B05525}" destId="{8B03EC71-2170-4993-BA38-E61627CC3C94}" srcOrd="0" destOrd="0" presId="urn:microsoft.com/office/officeart/2005/8/layout/process1"/>
    <dgm:cxn modelId="{04A3DDD2-D606-417F-B38E-2F95EC2FF17A}" type="presOf" srcId="{582B23B1-C261-4A72-8F90-6ACBE02DB926}" destId="{201B6D2D-504B-42B6-9A74-558BFA6C12B1}" srcOrd="0" destOrd="0" presId="urn:microsoft.com/office/officeart/2005/8/layout/process1"/>
    <dgm:cxn modelId="{691B03E2-5071-4137-B7A8-7DF47D0541F7}" type="presOf" srcId="{9CAD0446-A304-4098-9D08-C021C7E36BFA}" destId="{BB085FAC-5397-42BA-B28A-11029AD5C7AA}" srcOrd="0" destOrd="0" presId="urn:microsoft.com/office/officeart/2005/8/layout/process1"/>
    <dgm:cxn modelId="{D48EB7EF-AEBB-4889-BC40-DAD2C8B9569E}" type="presParOf" srcId="{201B6D2D-504B-42B6-9A74-558BFA6C12B1}" destId="{AD9224FF-0747-47A5-80BD-9A58085CD5BB}" srcOrd="0" destOrd="0" presId="urn:microsoft.com/office/officeart/2005/8/layout/process1"/>
    <dgm:cxn modelId="{C67C9E36-C2B3-442B-AA9C-4467C0F34083}" type="presParOf" srcId="{201B6D2D-504B-42B6-9A74-558BFA6C12B1}" destId="{BB085FAC-5397-42BA-B28A-11029AD5C7AA}" srcOrd="1" destOrd="0" presId="urn:microsoft.com/office/officeart/2005/8/layout/process1"/>
    <dgm:cxn modelId="{0B4A1863-DE5D-42A0-8411-386E699E6411}" type="presParOf" srcId="{BB085FAC-5397-42BA-B28A-11029AD5C7AA}" destId="{889C8CFA-46C2-422E-B4AE-55C658E888CD}" srcOrd="0" destOrd="0" presId="urn:microsoft.com/office/officeart/2005/8/layout/process1"/>
    <dgm:cxn modelId="{BEEB3C0C-34FE-4134-8CD9-38562C714D87}" type="presParOf" srcId="{201B6D2D-504B-42B6-9A74-558BFA6C12B1}" destId="{5D0F086F-CA31-4AA5-9131-AEA47078554F}" srcOrd="2" destOrd="0" presId="urn:microsoft.com/office/officeart/2005/8/layout/process1"/>
    <dgm:cxn modelId="{3FBE93D8-0206-492E-B968-933201EE8F40}" type="presParOf" srcId="{201B6D2D-504B-42B6-9A74-558BFA6C12B1}" destId="{91D05DD9-669C-44CD-ABCA-D2B2C22C08AA}" srcOrd="3" destOrd="0" presId="urn:microsoft.com/office/officeart/2005/8/layout/process1"/>
    <dgm:cxn modelId="{4AEF4CCA-49DF-4424-B597-F1CDE07B220E}" type="presParOf" srcId="{91D05DD9-669C-44CD-ABCA-D2B2C22C08AA}" destId="{6B15BC54-314D-41C6-8676-030EE9CD2F0F}" srcOrd="0" destOrd="0" presId="urn:microsoft.com/office/officeart/2005/8/layout/process1"/>
    <dgm:cxn modelId="{1273C9DB-C1B8-49CD-A42C-EB762D6444C4}" type="presParOf" srcId="{201B6D2D-504B-42B6-9A74-558BFA6C12B1}" destId="{8B03EC71-2170-4993-BA38-E61627CC3C94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2664E18-4D79-45E4-809F-4E4AF47D37EF}" type="doc">
      <dgm:prSet loTypeId="urn:microsoft.com/office/officeart/2009/3/layout/StepUp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08226E2C-DB11-403B-8E4C-C78EBDF8B1DF}">
      <dgm:prSet phldrT="[Metin]" custT="1"/>
      <dgm:spPr/>
      <dgm:t>
        <a:bodyPr/>
        <a:lstStyle/>
        <a:p>
          <a:r>
            <a:rPr lang="tr-TR" sz="1700" b="1" dirty="0">
              <a:latin typeface="Arial Black" panose="020B0A04020102020204" pitchFamily="34" charset="0"/>
              <a:cs typeface="Arial" panose="020B0604020202020204" pitchFamily="34" charset="0"/>
            </a:rPr>
            <a:t>AŞAMA 1:</a:t>
          </a:r>
          <a:br>
            <a:rPr lang="tr-TR" sz="1700" b="1" dirty="0">
              <a:latin typeface="Arial Black" panose="020B0A04020102020204" pitchFamily="34" charset="0"/>
              <a:cs typeface="Arial" panose="020B0604020202020204" pitchFamily="34" charset="0"/>
            </a:rPr>
          </a:br>
          <a:r>
            <a:rPr lang="tr-TR" sz="1700" b="1" dirty="0">
              <a:latin typeface="Arial Black" panose="020B0A04020102020204" pitchFamily="34" charset="0"/>
              <a:cs typeface="Arial" panose="020B0604020202020204" pitchFamily="34" charset="0"/>
            </a:rPr>
            <a:t>Proje</a:t>
          </a:r>
          <a:br>
            <a:rPr lang="tr-TR" sz="1700" b="1" dirty="0">
              <a:latin typeface="Arial Black" panose="020B0A04020102020204" pitchFamily="34" charset="0"/>
              <a:cs typeface="Arial" panose="020B0604020202020204" pitchFamily="34" charset="0"/>
            </a:rPr>
          </a:br>
          <a:r>
            <a:rPr lang="tr-TR" sz="1700" b="1" dirty="0">
              <a:latin typeface="Arial Black" panose="020B0A04020102020204" pitchFamily="34" charset="0"/>
              <a:cs typeface="Arial" panose="020B0604020202020204" pitchFamily="34" charset="0"/>
            </a:rPr>
            <a:t>Hazırlık</a:t>
          </a:r>
          <a:br>
            <a:rPr lang="tr-TR" sz="1700" b="1" dirty="0">
              <a:latin typeface="Arial Black" panose="020B0A04020102020204" pitchFamily="34" charset="0"/>
              <a:cs typeface="Arial" panose="020B0604020202020204" pitchFamily="34" charset="0"/>
            </a:rPr>
          </a:br>
          <a:r>
            <a:rPr lang="tr-TR" sz="1700" b="1" dirty="0">
              <a:latin typeface="Arial Black" panose="020B0A04020102020204" pitchFamily="34" charset="0"/>
              <a:cs typeface="Arial" panose="020B0604020202020204" pitchFamily="34" charset="0"/>
            </a:rPr>
            <a:t>Çalışmaları</a:t>
          </a:r>
        </a:p>
      </dgm:t>
    </dgm:pt>
    <dgm:pt modelId="{D06B3224-8CB0-4B5A-81D5-8415AC5CA863}" type="parTrans" cxnId="{AA8322E7-EB50-4196-8520-2C3FAB6BAA7F}">
      <dgm:prSet/>
      <dgm:spPr/>
      <dgm:t>
        <a:bodyPr/>
        <a:lstStyle/>
        <a:p>
          <a:endParaRPr lang="tr-TR" sz="1700" b="1">
            <a:latin typeface="Arial Black" panose="020B0A04020102020204" pitchFamily="34" charset="0"/>
            <a:cs typeface="Arial" panose="020B0604020202020204" pitchFamily="34" charset="0"/>
          </a:endParaRPr>
        </a:p>
      </dgm:t>
    </dgm:pt>
    <dgm:pt modelId="{01C0706E-15E3-40C7-B63A-E5BF71AE606D}" type="sibTrans" cxnId="{AA8322E7-EB50-4196-8520-2C3FAB6BAA7F}">
      <dgm:prSet/>
      <dgm:spPr/>
      <dgm:t>
        <a:bodyPr/>
        <a:lstStyle/>
        <a:p>
          <a:endParaRPr lang="tr-TR" sz="1700" b="1">
            <a:latin typeface="Arial Black" panose="020B0A04020102020204" pitchFamily="34" charset="0"/>
            <a:cs typeface="Arial" panose="020B0604020202020204" pitchFamily="34" charset="0"/>
          </a:endParaRPr>
        </a:p>
      </dgm:t>
    </dgm:pt>
    <dgm:pt modelId="{D55E3738-3D05-4F96-9E80-F754A798AB68}">
      <dgm:prSet phldrT="[Metin]" custT="1"/>
      <dgm:spPr/>
      <dgm:t>
        <a:bodyPr/>
        <a:lstStyle/>
        <a:p>
          <a:r>
            <a:rPr lang="tr-TR" sz="1700" b="1" dirty="0">
              <a:latin typeface="Arial Black" panose="020B0A04020102020204" pitchFamily="34" charset="0"/>
              <a:cs typeface="Arial" panose="020B0604020202020204" pitchFamily="34" charset="0"/>
            </a:rPr>
            <a:t>AŞAMA 2:</a:t>
          </a:r>
          <a:br>
            <a:rPr lang="tr-TR" sz="1700" b="1" dirty="0">
              <a:latin typeface="Arial Black" panose="020B0A04020102020204" pitchFamily="34" charset="0"/>
              <a:cs typeface="Arial" panose="020B0604020202020204" pitchFamily="34" charset="0"/>
            </a:rPr>
          </a:br>
          <a:r>
            <a:rPr lang="tr-TR" sz="1700" b="1" dirty="0">
              <a:latin typeface="Arial Black" panose="020B0A04020102020204" pitchFamily="34" charset="0"/>
              <a:cs typeface="Arial" panose="020B0604020202020204" pitchFamily="34" charset="0"/>
            </a:rPr>
            <a:t>Veri</a:t>
          </a:r>
          <a:br>
            <a:rPr lang="tr-TR" sz="1700" b="1" dirty="0">
              <a:latin typeface="Arial Black" panose="020B0A04020102020204" pitchFamily="34" charset="0"/>
              <a:cs typeface="Arial" panose="020B0604020202020204" pitchFamily="34" charset="0"/>
            </a:rPr>
          </a:br>
          <a:r>
            <a:rPr lang="tr-TR" sz="1700" b="1" dirty="0">
              <a:latin typeface="Arial Black" panose="020B0A04020102020204" pitchFamily="34" charset="0"/>
              <a:cs typeface="Arial" panose="020B0604020202020204" pitchFamily="34" charset="0"/>
            </a:rPr>
            <a:t>Girişleri</a:t>
          </a:r>
        </a:p>
      </dgm:t>
    </dgm:pt>
    <dgm:pt modelId="{97D48565-A7BE-438D-96FF-4F003D762874}" type="parTrans" cxnId="{4CC0926A-2C1A-4110-9063-BB1B2D80EB19}">
      <dgm:prSet/>
      <dgm:spPr/>
      <dgm:t>
        <a:bodyPr/>
        <a:lstStyle/>
        <a:p>
          <a:endParaRPr lang="tr-TR" sz="1700" b="1">
            <a:latin typeface="Arial Black" panose="020B0A04020102020204" pitchFamily="34" charset="0"/>
            <a:cs typeface="Arial" panose="020B0604020202020204" pitchFamily="34" charset="0"/>
          </a:endParaRPr>
        </a:p>
      </dgm:t>
    </dgm:pt>
    <dgm:pt modelId="{6C55D391-7033-479A-9324-A64D3BF9E52B}" type="sibTrans" cxnId="{4CC0926A-2C1A-4110-9063-BB1B2D80EB19}">
      <dgm:prSet/>
      <dgm:spPr/>
      <dgm:t>
        <a:bodyPr/>
        <a:lstStyle/>
        <a:p>
          <a:endParaRPr lang="tr-TR" sz="1700" b="1">
            <a:latin typeface="Arial Black" panose="020B0A04020102020204" pitchFamily="34" charset="0"/>
            <a:cs typeface="Arial" panose="020B0604020202020204" pitchFamily="34" charset="0"/>
          </a:endParaRPr>
        </a:p>
      </dgm:t>
    </dgm:pt>
    <dgm:pt modelId="{10F7CD69-741B-4C88-B857-342FE402412D}">
      <dgm:prSet phldrT="[Metin]" custT="1"/>
      <dgm:spPr/>
      <dgm:t>
        <a:bodyPr/>
        <a:lstStyle/>
        <a:p>
          <a:r>
            <a:rPr lang="tr-TR" sz="1700" b="1" dirty="0">
              <a:latin typeface="Arial Black" panose="020B0A04020102020204" pitchFamily="34" charset="0"/>
              <a:cs typeface="Arial" panose="020B0604020202020204" pitchFamily="34" charset="0"/>
            </a:rPr>
            <a:t>AŞAMA 3:</a:t>
          </a:r>
          <a:br>
            <a:rPr lang="tr-TR" sz="1700" b="1" dirty="0">
              <a:latin typeface="Arial Black" panose="020B0A04020102020204" pitchFamily="34" charset="0"/>
              <a:cs typeface="Arial" panose="020B0604020202020204" pitchFamily="34" charset="0"/>
            </a:rPr>
          </a:br>
          <a:r>
            <a:rPr lang="tr-TR" sz="1700" b="1" dirty="0">
              <a:latin typeface="Arial Black" panose="020B0A04020102020204" pitchFamily="34" charset="0"/>
              <a:cs typeface="Arial" panose="020B0604020202020204" pitchFamily="34" charset="0"/>
            </a:rPr>
            <a:t>Yetenek</a:t>
          </a:r>
          <a:br>
            <a:rPr lang="tr-TR" sz="1700" b="1" dirty="0">
              <a:latin typeface="Arial Black" panose="020B0A04020102020204" pitchFamily="34" charset="0"/>
              <a:cs typeface="Arial" panose="020B0604020202020204" pitchFamily="34" charset="0"/>
            </a:rPr>
          </a:br>
          <a:r>
            <a:rPr lang="tr-TR" sz="1700" b="1" dirty="0">
              <a:latin typeface="Arial Black" panose="020B0A04020102020204" pitchFamily="34" charset="0"/>
              <a:cs typeface="Arial" panose="020B0604020202020204" pitchFamily="34" charset="0"/>
            </a:rPr>
            <a:t>Raporlamaları</a:t>
          </a:r>
        </a:p>
      </dgm:t>
    </dgm:pt>
    <dgm:pt modelId="{3C29F015-1117-4F9A-81F2-60D4CEB27D85}" type="parTrans" cxnId="{894B2A37-4E2F-445C-A238-73B719405E4F}">
      <dgm:prSet/>
      <dgm:spPr/>
      <dgm:t>
        <a:bodyPr/>
        <a:lstStyle/>
        <a:p>
          <a:endParaRPr lang="tr-TR" sz="1700" b="1">
            <a:latin typeface="Arial Black" panose="020B0A04020102020204" pitchFamily="34" charset="0"/>
            <a:cs typeface="Arial" panose="020B0604020202020204" pitchFamily="34" charset="0"/>
          </a:endParaRPr>
        </a:p>
      </dgm:t>
    </dgm:pt>
    <dgm:pt modelId="{57F6A76E-BCA3-43E7-A8CE-4ECDB9951884}" type="sibTrans" cxnId="{894B2A37-4E2F-445C-A238-73B719405E4F}">
      <dgm:prSet/>
      <dgm:spPr/>
      <dgm:t>
        <a:bodyPr/>
        <a:lstStyle/>
        <a:p>
          <a:endParaRPr lang="tr-TR" sz="1700" b="1">
            <a:latin typeface="Arial Black" panose="020B0A04020102020204" pitchFamily="34" charset="0"/>
            <a:cs typeface="Arial" panose="020B0604020202020204" pitchFamily="34" charset="0"/>
          </a:endParaRPr>
        </a:p>
      </dgm:t>
    </dgm:pt>
    <dgm:pt modelId="{8F688A78-0BD9-483D-8869-F60AA51272D4}">
      <dgm:prSet custT="1"/>
      <dgm:spPr/>
      <dgm:t>
        <a:bodyPr/>
        <a:lstStyle/>
        <a:p>
          <a:r>
            <a:rPr lang="tr-TR" sz="1700" b="1" dirty="0">
              <a:latin typeface="Arial Black" panose="020B0A04020102020204" pitchFamily="34" charset="0"/>
              <a:cs typeface="Arial" panose="020B0604020202020204" pitchFamily="34" charset="0"/>
            </a:rPr>
            <a:t>AŞAMA 4:</a:t>
          </a:r>
          <a:br>
            <a:rPr lang="tr-TR" sz="1700" b="1" dirty="0">
              <a:latin typeface="Arial Black" panose="020B0A04020102020204" pitchFamily="34" charset="0"/>
              <a:cs typeface="Arial" panose="020B0604020202020204" pitchFamily="34" charset="0"/>
            </a:rPr>
          </a:br>
          <a:r>
            <a:rPr lang="tr-TR" sz="1700" b="1" dirty="0">
              <a:latin typeface="Arial Black" panose="020B0A04020102020204" pitchFamily="34" charset="0"/>
              <a:cs typeface="Arial" panose="020B0604020202020204" pitchFamily="34" charset="0"/>
            </a:rPr>
            <a:t>Yetenek ve</a:t>
          </a:r>
          <a:br>
            <a:rPr lang="tr-TR" sz="1700" b="1" dirty="0">
              <a:latin typeface="Arial Black" panose="020B0A04020102020204" pitchFamily="34" charset="0"/>
              <a:cs typeface="Arial" panose="020B0604020202020204" pitchFamily="34" charset="0"/>
            </a:rPr>
          </a:br>
          <a:r>
            <a:rPr lang="tr-TR" sz="1700" b="1" dirty="0">
              <a:latin typeface="Arial Black" panose="020B0A04020102020204" pitchFamily="34" charset="0"/>
              <a:cs typeface="Arial" panose="020B0604020202020204" pitchFamily="34" charset="0"/>
            </a:rPr>
            <a:t>Kariyer</a:t>
          </a:r>
          <a:br>
            <a:rPr lang="tr-TR" sz="1700" b="1" dirty="0">
              <a:latin typeface="Arial Black" panose="020B0A04020102020204" pitchFamily="34" charset="0"/>
              <a:cs typeface="Arial" panose="020B0604020202020204" pitchFamily="34" charset="0"/>
            </a:rPr>
          </a:br>
          <a:r>
            <a:rPr lang="tr-TR" sz="1700" b="1" dirty="0">
              <a:latin typeface="Arial Black" panose="020B0A04020102020204" pitchFamily="34" charset="0"/>
              <a:cs typeface="Arial" panose="020B0604020202020204" pitchFamily="34" charset="0"/>
            </a:rPr>
            <a:t>Danışmanlığı</a:t>
          </a:r>
        </a:p>
      </dgm:t>
    </dgm:pt>
    <dgm:pt modelId="{01ED617B-EA91-4078-8D72-93088F45C819}" type="parTrans" cxnId="{1C95A9E2-A12D-4ECB-A10E-3C94A79D2E49}">
      <dgm:prSet/>
      <dgm:spPr/>
      <dgm:t>
        <a:bodyPr/>
        <a:lstStyle/>
        <a:p>
          <a:endParaRPr lang="tr-TR" sz="1700" b="1">
            <a:latin typeface="Arial Black" panose="020B0A04020102020204" pitchFamily="34" charset="0"/>
            <a:cs typeface="Arial" panose="020B0604020202020204" pitchFamily="34" charset="0"/>
          </a:endParaRPr>
        </a:p>
      </dgm:t>
    </dgm:pt>
    <dgm:pt modelId="{2F054758-B7E8-48D2-B839-1666DE0D72E8}" type="sibTrans" cxnId="{1C95A9E2-A12D-4ECB-A10E-3C94A79D2E49}">
      <dgm:prSet/>
      <dgm:spPr/>
      <dgm:t>
        <a:bodyPr/>
        <a:lstStyle/>
        <a:p>
          <a:endParaRPr lang="tr-TR" sz="1700" b="1">
            <a:latin typeface="Arial Black" panose="020B0A04020102020204" pitchFamily="34" charset="0"/>
            <a:cs typeface="Arial" panose="020B0604020202020204" pitchFamily="34" charset="0"/>
          </a:endParaRPr>
        </a:p>
      </dgm:t>
    </dgm:pt>
    <dgm:pt modelId="{858F02B2-9BD1-4148-82A2-D2547300DD27}">
      <dgm:prSet custT="1"/>
      <dgm:spPr/>
      <dgm:t>
        <a:bodyPr/>
        <a:lstStyle/>
        <a:p>
          <a:r>
            <a:rPr lang="tr-TR" sz="1700" b="1" dirty="0">
              <a:latin typeface="Arial Black" panose="020B0A04020102020204" pitchFamily="34" charset="0"/>
              <a:cs typeface="Arial" panose="020B0604020202020204" pitchFamily="34" charset="0"/>
            </a:rPr>
            <a:t>AŞAMA 5:</a:t>
          </a:r>
          <a:br>
            <a:rPr lang="tr-TR" sz="1700" b="1" dirty="0">
              <a:latin typeface="Arial Black" panose="020B0A04020102020204" pitchFamily="34" charset="0"/>
              <a:cs typeface="Arial" panose="020B0604020202020204" pitchFamily="34" charset="0"/>
            </a:rPr>
          </a:br>
          <a:r>
            <a:rPr lang="tr-TR" sz="1700" b="1" dirty="0">
              <a:latin typeface="Arial Black" panose="020B0A04020102020204" pitchFamily="34" charset="0"/>
              <a:cs typeface="Arial" panose="020B0604020202020204" pitchFamily="34" charset="0"/>
            </a:rPr>
            <a:t>Proje</a:t>
          </a:r>
          <a:br>
            <a:rPr lang="tr-TR" sz="1700" b="1" dirty="0">
              <a:latin typeface="Arial Black" panose="020B0A04020102020204" pitchFamily="34" charset="0"/>
              <a:cs typeface="Arial" panose="020B0604020202020204" pitchFamily="34" charset="0"/>
            </a:rPr>
          </a:br>
          <a:r>
            <a:rPr lang="tr-TR" sz="1700" b="1" dirty="0">
              <a:latin typeface="Arial Black" panose="020B0A04020102020204" pitchFamily="34" charset="0"/>
              <a:cs typeface="Arial" panose="020B0604020202020204" pitchFamily="34" charset="0"/>
            </a:rPr>
            <a:t>Raporu</a:t>
          </a:r>
          <a:br>
            <a:rPr lang="tr-TR" sz="1700" b="1" dirty="0">
              <a:latin typeface="Arial Black" panose="020B0A04020102020204" pitchFamily="34" charset="0"/>
              <a:cs typeface="Arial" panose="020B0604020202020204" pitchFamily="34" charset="0"/>
            </a:rPr>
          </a:br>
          <a:r>
            <a:rPr lang="tr-TR" sz="1700" b="1" dirty="0">
              <a:latin typeface="Arial Black" panose="020B0A04020102020204" pitchFamily="34" charset="0"/>
              <a:cs typeface="Arial" panose="020B0604020202020204" pitchFamily="34" charset="0"/>
            </a:rPr>
            <a:t>Sunumu</a:t>
          </a:r>
        </a:p>
      </dgm:t>
    </dgm:pt>
    <dgm:pt modelId="{D9483063-DBA6-4B04-9772-DF45042889CE}" type="parTrans" cxnId="{8E5E029F-5265-48FD-A476-67EFE6A9F7F2}">
      <dgm:prSet/>
      <dgm:spPr/>
      <dgm:t>
        <a:bodyPr/>
        <a:lstStyle/>
        <a:p>
          <a:endParaRPr lang="tr-TR" sz="1700" b="1">
            <a:latin typeface="Arial Black" panose="020B0A04020102020204" pitchFamily="34" charset="0"/>
            <a:cs typeface="Arial" panose="020B0604020202020204" pitchFamily="34" charset="0"/>
          </a:endParaRPr>
        </a:p>
      </dgm:t>
    </dgm:pt>
    <dgm:pt modelId="{C47190B8-8FDF-499B-90FF-C864A31601EA}" type="sibTrans" cxnId="{8E5E029F-5265-48FD-A476-67EFE6A9F7F2}">
      <dgm:prSet/>
      <dgm:spPr/>
      <dgm:t>
        <a:bodyPr/>
        <a:lstStyle/>
        <a:p>
          <a:endParaRPr lang="tr-TR" sz="1700" b="1">
            <a:latin typeface="Arial Black" panose="020B0A04020102020204" pitchFamily="34" charset="0"/>
            <a:cs typeface="Arial" panose="020B0604020202020204" pitchFamily="34" charset="0"/>
          </a:endParaRPr>
        </a:p>
      </dgm:t>
    </dgm:pt>
    <dgm:pt modelId="{EBE533E4-41E0-4701-AEFB-1B2F0D98CB09}" type="pres">
      <dgm:prSet presAssocID="{32664E18-4D79-45E4-809F-4E4AF47D37EF}" presName="rootnode" presStyleCnt="0">
        <dgm:presLayoutVars>
          <dgm:chMax/>
          <dgm:chPref/>
          <dgm:dir/>
          <dgm:animLvl val="lvl"/>
        </dgm:presLayoutVars>
      </dgm:prSet>
      <dgm:spPr/>
    </dgm:pt>
    <dgm:pt modelId="{B8999731-BC24-4098-850E-B46449DAC020}" type="pres">
      <dgm:prSet presAssocID="{08226E2C-DB11-403B-8E4C-C78EBDF8B1DF}" presName="composite" presStyleCnt="0"/>
      <dgm:spPr/>
    </dgm:pt>
    <dgm:pt modelId="{12329D88-CEE6-487C-A442-DE856D65C14E}" type="pres">
      <dgm:prSet presAssocID="{08226E2C-DB11-403B-8E4C-C78EBDF8B1DF}" presName="LShape" presStyleLbl="alignNode1" presStyleIdx="0" presStyleCnt="9"/>
      <dgm:spPr/>
    </dgm:pt>
    <dgm:pt modelId="{8187F591-F570-498E-8119-41AA8A060741}" type="pres">
      <dgm:prSet presAssocID="{08226E2C-DB11-403B-8E4C-C78EBDF8B1DF}" presName="ParentText" presStyleLbl="revTx" presStyleIdx="0" presStyleCnt="5">
        <dgm:presLayoutVars>
          <dgm:chMax val="0"/>
          <dgm:chPref val="0"/>
          <dgm:bulletEnabled val="1"/>
        </dgm:presLayoutVars>
      </dgm:prSet>
      <dgm:spPr/>
    </dgm:pt>
    <dgm:pt modelId="{02694106-7C8F-4022-BE97-C83A196E5922}" type="pres">
      <dgm:prSet presAssocID="{08226E2C-DB11-403B-8E4C-C78EBDF8B1DF}" presName="Triangle" presStyleLbl="alignNode1" presStyleIdx="1" presStyleCnt="9"/>
      <dgm:spPr/>
    </dgm:pt>
    <dgm:pt modelId="{2B89C888-1AF2-4055-96EC-D75DCE2BD333}" type="pres">
      <dgm:prSet presAssocID="{01C0706E-15E3-40C7-B63A-E5BF71AE606D}" presName="sibTrans" presStyleCnt="0"/>
      <dgm:spPr/>
    </dgm:pt>
    <dgm:pt modelId="{31918E7E-1589-42EC-807B-E03597899AD6}" type="pres">
      <dgm:prSet presAssocID="{01C0706E-15E3-40C7-B63A-E5BF71AE606D}" presName="space" presStyleCnt="0"/>
      <dgm:spPr/>
    </dgm:pt>
    <dgm:pt modelId="{E6E9E2EF-06FF-415A-8959-D1D125D9FCCF}" type="pres">
      <dgm:prSet presAssocID="{D55E3738-3D05-4F96-9E80-F754A798AB68}" presName="composite" presStyleCnt="0"/>
      <dgm:spPr/>
    </dgm:pt>
    <dgm:pt modelId="{97C92D62-12DB-48D9-9A3D-4B69F6A2267F}" type="pres">
      <dgm:prSet presAssocID="{D55E3738-3D05-4F96-9E80-F754A798AB68}" presName="LShape" presStyleLbl="alignNode1" presStyleIdx="2" presStyleCnt="9"/>
      <dgm:spPr>
        <a:solidFill>
          <a:srgbClr val="FF0000"/>
        </a:solidFill>
      </dgm:spPr>
    </dgm:pt>
    <dgm:pt modelId="{F720BB2F-77DC-4FA3-ABAE-041E6DAFDA81}" type="pres">
      <dgm:prSet presAssocID="{D55E3738-3D05-4F96-9E80-F754A798AB68}" presName="ParentText" presStyleLbl="revTx" presStyleIdx="1" presStyleCnt="5">
        <dgm:presLayoutVars>
          <dgm:chMax val="0"/>
          <dgm:chPref val="0"/>
          <dgm:bulletEnabled val="1"/>
        </dgm:presLayoutVars>
      </dgm:prSet>
      <dgm:spPr/>
    </dgm:pt>
    <dgm:pt modelId="{BD5CED3F-8B5D-41B4-92CF-09E8F9C2AD1F}" type="pres">
      <dgm:prSet presAssocID="{D55E3738-3D05-4F96-9E80-F754A798AB68}" presName="Triangle" presStyleLbl="alignNode1" presStyleIdx="3" presStyleCnt="9"/>
      <dgm:spPr/>
    </dgm:pt>
    <dgm:pt modelId="{F45E74C2-6040-4701-ABFE-ED954E167340}" type="pres">
      <dgm:prSet presAssocID="{6C55D391-7033-479A-9324-A64D3BF9E52B}" presName="sibTrans" presStyleCnt="0"/>
      <dgm:spPr/>
    </dgm:pt>
    <dgm:pt modelId="{F7F7D3F0-C985-4836-81CD-9CFA4AD829A3}" type="pres">
      <dgm:prSet presAssocID="{6C55D391-7033-479A-9324-A64D3BF9E52B}" presName="space" presStyleCnt="0"/>
      <dgm:spPr/>
    </dgm:pt>
    <dgm:pt modelId="{F356C3D5-33A0-4ED8-AEDB-F94CF7224E2B}" type="pres">
      <dgm:prSet presAssocID="{10F7CD69-741B-4C88-B857-342FE402412D}" presName="composite" presStyleCnt="0"/>
      <dgm:spPr/>
    </dgm:pt>
    <dgm:pt modelId="{2A215AD6-0B9B-452C-9687-D292B3D648A0}" type="pres">
      <dgm:prSet presAssocID="{10F7CD69-741B-4C88-B857-342FE402412D}" presName="LShape" presStyleLbl="alignNode1" presStyleIdx="4" presStyleCnt="9"/>
      <dgm:spPr>
        <a:solidFill>
          <a:schemeClr val="accent6">
            <a:lumMod val="75000"/>
          </a:schemeClr>
        </a:solidFill>
      </dgm:spPr>
    </dgm:pt>
    <dgm:pt modelId="{E256C4D9-BF85-459A-AE0C-C929278F7DE2}" type="pres">
      <dgm:prSet presAssocID="{10F7CD69-741B-4C88-B857-342FE402412D}" presName="ParentText" presStyleLbl="revTx" presStyleIdx="2" presStyleCnt="5">
        <dgm:presLayoutVars>
          <dgm:chMax val="0"/>
          <dgm:chPref val="0"/>
          <dgm:bulletEnabled val="1"/>
        </dgm:presLayoutVars>
      </dgm:prSet>
      <dgm:spPr/>
    </dgm:pt>
    <dgm:pt modelId="{BC04DC3B-B85F-421D-BE43-8ED8D0A9BD11}" type="pres">
      <dgm:prSet presAssocID="{10F7CD69-741B-4C88-B857-342FE402412D}" presName="Triangle" presStyleLbl="alignNode1" presStyleIdx="5" presStyleCnt="9"/>
      <dgm:spPr/>
    </dgm:pt>
    <dgm:pt modelId="{9CFEAE3D-D1DD-494C-BB3E-05FA2A947D6C}" type="pres">
      <dgm:prSet presAssocID="{57F6A76E-BCA3-43E7-A8CE-4ECDB9951884}" presName="sibTrans" presStyleCnt="0"/>
      <dgm:spPr/>
    </dgm:pt>
    <dgm:pt modelId="{BEA29CFB-F838-483F-A451-D32B20207C8F}" type="pres">
      <dgm:prSet presAssocID="{57F6A76E-BCA3-43E7-A8CE-4ECDB9951884}" presName="space" presStyleCnt="0"/>
      <dgm:spPr/>
    </dgm:pt>
    <dgm:pt modelId="{3ECC4372-AE11-4A08-854E-FDEFDFBEDC50}" type="pres">
      <dgm:prSet presAssocID="{8F688A78-0BD9-483D-8869-F60AA51272D4}" presName="composite" presStyleCnt="0"/>
      <dgm:spPr/>
    </dgm:pt>
    <dgm:pt modelId="{916216C7-9E59-4CAC-8730-A13BF6254F05}" type="pres">
      <dgm:prSet presAssocID="{8F688A78-0BD9-483D-8869-F60AA51272D4}" presName="LShape" presStyleLbl="alignNode1" presStyleIdx="6" presStyleCnt="9"/>
      <dgm:spPr>
        <a:solidFill>
          <a:srgbClr val="00B050"/>
        </a:solidFill>
      </dgm:spPr>
    </dgm:pt>
    <dgm:pt modelId="{E39BF6F2-7C3A-4902-91BA-9AB9F533569D}" type="pres">
      <dgm:prSet presAssocID="{8F688A78-0BD9-483D-8869-F60AA51272D4}" presName="ParentText" presStyleLbl="revTx" presStyleIdx="3" presStyleCnt="5">
        <dgm:presLayoutVars>
          <dgm:chMax val="0"/>
          <dgm:chPref val="0"/>
          <dgm:bulletEnabled val="1"/>
        </dgm:presLayoutVars>
      </dgm:prSet>
      <dgm:spPr/>
    </dgm:pt>
    <dgm:pt modelId="{15C69F40-262D-4E37-B010-49C77D7A2032}" type="pres">
      <dgm:prSet presAssocID="{8F688A78-0BD9-483D-8869-F60AA51272D4}" presName="Triangle" presStyleLbl="alignNode1" presStyleIdx="7" presStyleCnt="9"/>
      <dgm:spPr/>
    </dgm:pt>
    <dgm:pt modelId="{A6716059-4EB5-49A9-84F0-D945CE9CAE91}" type="pres">
      <dgm:prSet presAssocID="{2F054758-B7E8-48D2-B839-1666DE0D72E8}" presName="sibTrans" presStyleCnt="0"/>
      <dgm:spPr/>
    </dgm:pt>
    <dgm:pt modelId="{63D7819A-D6FF-4B26-9A9E-2670A36FCB86}" type="pres">
      <dgm:prSet presAssocID="{2F054758-B7E8-48D2-B839-1666DE0D72E8}" presName="space" presStyleCnt="0"/>
      <dgm:spPr/>
    </dgm:pt>
    <dgm:pt modelId="{27756D3C-2398-4C7C-8210-B316FBE4409E}" type="pres">
      <dgm:prSet presAssocID="{858F02B2-9BD1-4148-82A2-D2547300DD27}" presName="composite" presStyleCnt="0"/>
      <dgm:spPr/>
    </dgm:pt>
    <dgm:pt modelId="{793F976E-33B7-46DB-8341-B039A8C9CA65}" type="pres">
      <dgm:prSet presAssocID="{858F02B2-9BD1-4148-82A2-D2547300DD27}" presName="LShape" presStyleLbl="alignNode1" presStyleIdx="8" presStyleCnt="9"/>
      <dgm:spPr>
        <a:solidFill>
          <a:schemeClr val="accent5">
            <a:lumMod val="50000"/>
          </a:schemeClr>
        </a:solidFill>
      </dgm:spPr>
    </dgm:pt>
    <dgm:pt modelId="{04F0FF4F-E8D1-4593-A418-9BF8605857AD}" type="pres">
      <dgm:prSet presAssocID="{858F02B2-9BD1-4148-82A2-D2547300DD27}" presName="ParentText" presStyleLbl="revTx" presStyleIdx="4" presStyleCnt="5">
        <dgm:presLayoutVars>
          <dgm:chMax val="0"/>
          <dgm:chPref val="0"/>
          <dgm:bulletEnabled val="1"/>
        </dgm:presLayoutVars>
      </dgm:prSet>
      <dgm:spPr/>
    </dgm:pt>
  </dgm:ptLst>
  <dgm:cxnLst>
    <dgm:cxn modelId="{B8D51602-09E7-4CEA-92E9-ED621A27BE81}" type="presOf" srcId="{10F7CD69-741B-4C88-B857-342FE402412D}" destId="{E256C4D9-BF85-459A-AE0C-C929278F7DE2}" srcOrd="0" destOrd="0" presId="urn:microsoft.com/office/officeart/2009/3/layout/StepUpProcess"/>
    <dgm:cxn modelId="{02E47E27-91E9-4A9C-BACC-4953D9E913E3}" type="presOf" srcId="{D55E3738-3D05-4F96-9E80-F754A798AB68}" destId="{F720BB2F-77DC-4FA3-ABAE-041E6DAFDA81}" srcOrd="0" destOrd="0" presId="urn:microsoft.com/office/officeart/2009/3/layout/StepUpProcess"/>
    <dgm:cxn modelId="{894B2A37-4E2F-445C-A238-73B719405E4F}" srcId="{32664E18-4D79-45E4-809F-4E4AF47D37EF}" destId="{10F7CD69-741B-4C88-B857-342FE402412D}" srcOrd="2" destOrd="0" parTransId="{3C29F015-1117-4F9A-81F2-60D4CEB27D85}" sibTransId="{57F6A76E-BCA3-43E7-A8CE-4ECDB9951884}"/>
    <dgm:cxn modelId="{1E581038-AD95-4842-AB63-6F1ED5920D2F}" type="presOf" srcId="{08226E2C-DB11-403B-8E4C-C78EBDF8B1DF}" destId="{8187F591-F570-498E-8119-41AA8A060741}" srcOrd="0" destOrd="0" presId="urn:microsoft.com/office/officeart/2009/3/layout/StepUpProcess"/>
    <dgm:cxn modelId="{B2F05369-6C4B-45BE-B086-EFD4923E769F}" type="presOf" srcId="{858F02B2-9BD1-4148-82A2-D2547300DD27}" destId="{04F0FF4F-E8D1-4593-A418-9BF8605857AD}" srcOrd="0" destOrd="0" presId="urn:microsoft.com/office/officeart/2009/3/layout/StepUpProcess"/>
    <dgm:cxn modelId="{4CC0926A-2C1A-4110-9063-BB1B2D80EB19}" srcId="{32664E18-4D79-45E4-809F-4E4AF47D37EF}" destId="{D55E3738-3D05-4F96-9E80-F754A798AB68}" srcOrd="1" destOrd="0" parTransId="{97D48565-A7BE-438D-96FF-4F003D762874}" sibTransId="{6C55D391-7033-479A-9324-A64D3BF9E52B}"/>
    <dgm:cxn modelId="{6847B36F-3747-4B44-8AA9-5B28ACBD6C7D}" type="presOf" srcId="{32664E18-4D79-45E4-809F-4E4AF47D37EF}" destId="{EBE533E4-41E0-4701-AEFB-1B2F0D98CB09}" srcOrd="0" destOrd="0" presId="urn:microsoft.com/office/officeart/2009/3/layout/StepUpProcess"/>
    <dgm:cxn modelId="{8E5E029F-5265-48FD-A476-67EFE6A9F7F2}" srcId="{32664E18-4D79-45E4-809F-4E4AF47D37EF}" destId="{858F02B2-9BD1-4148-82A2-D2547300DD27}" srcOrd="4" destOrd="0" parTransId="{D9483063-DBA6-4B04-9772-DF45042889CE}" sibTransId="{C47190B8-8FDF-499B-90FF-C864A31601EA}"/>
    <dgm:cxn modelId="{4BFC91C1-5424-4FE6-8C50-AE898D9F1332}" type="presOf" srcId="{8F688A78-0BD9-483D-8869-F60AA51272D4}" destId="{E39BF6F2-7C3A-4902-91BA-9AB9F533569D}" srcOrd="0" destOrd="0" presId="urn:microsoft.com/office/officeart/2009/3/layout/StepUpProcess"/>
    <dgm:cxn modelId="{1C95A9E2-A12D-4ECB-A10E-3C94A79D2E49}" srcId="{32664E18-4D79-45E4-809F-4E4AF47D37EF}" destId="{8F688A78-0BD9-483D-8869-F60AA51272D4}" srcOrd="3" destOrd="0" parTransId="{01ED617B-EA91-4078-8D72-93088F45C819}" sibTransId="{2F054758-B7E8-48D2-B839-1666DE0D72E8}"/>
    <dgm:cxn modelId="{AA8322E7-EB50-4196-8520-2C3FAB6BAA7F}" srcId="{32664E18-4D79-45E4-809F-4E4AF47D37EF}" destId="{08226E2C-DB11-403B-8E4C-C78EBDF8B1DF}" srcOrd="0" destOrd="0" parTransId="{D06B3224-8CB0-4B5A-81D5-8415AC5CA863}" sibTransId="{01C0706E-15E3-40C7-B63A-E5BF71AE606D}"/>
    <dgm:cxn modelId="{064A5365-756B-4F3F-9B6F-6EB250C57F52}" type="presParOf" srcId="{EBE533E4-41E0-4701-AEFB-1B2F0D98CB09}" destId="{B8999731-BC24-4098-850E-B46449DAC020}" srcOrd="0" destOrd="0" presId="urn:microsoft.com/office/officeart/2009/3/layout/StepUpProcess"/>
    <dgm:cxn modelId="{93A79221-0B86-48B0-8571-04D6D29AD7E6}" type="presParOf" srcId="{B8999731-BC24-4098-850E-B46449DAC020}" destId="{12329D88-CEE6-487C-A442-DE856D65C14E}" srcOrd="0" destOrd="0" presId="urn:microsoft.com/office/officeart/2009/3/layout/StepUpProcess"/>
    <dgm:cxn modelId="{EA204F1D-D375-44B8-95B1-988F1EE9F0E3}" type="presParOf" srcId="{B8999731-BC24-4098-850E-B46449DAC020}" destId="{8187F591-F570-498E-8119-41AA8A060741}" srcOrd="1" destOrd="0" presId="urn:microsoft.com/office/officeart/2009/3/layout/StepUpProcess"/>
    <dgm:cxn modelId="{50EC3F4C-2836-464C-A480-978A55FCD38C}" type="presParOf" srcId="{B8999731-BC24-4098-850E-B46449DAC020}" destId="{02694106-7C8F-4022-BE97-C83A196E5922}" srcOrd="2" destOrd="0" presId="urn:microsoft.com/office/officeart/2009/3/layout/StepUpProcess"/>
    <dgm:cxn modelId="{A647DAA5-C6E7-45E4-BBC0-A106B1E3D2CF}" type="presParOf" srcId="{EBE533E4-41E0-4701-AEFB-1B2F0D98CB09}" destId="{2B89C888-1AF2-4055-96EC-D75DCE2BD333}" srcOrd="1" destOrd="0" presId="urn:microsoft.com/office/officeart/2009/3/layout/StepUpProcess"/>
    <dgm:cxn modelId="{6F65450A-86D7-4DB2-9CDC-B4E60A2868EA}" type="presParOf" srcId="{2B89C888-1AF2-4055-96EC-D75DCE2BD333}" destId="{31918E7E-1589-42EC-807B-E03597899AD6}" srcOrd="0" destOrd="0" presId="urn:microsoft.com/office/officeart/2009/3/layout/StepUpProcess"/>
    <dgm:cxn modelId="{C0DDC913-7E7D-4534-B03B-B277B65F60B5}" type="presParOf" srcId="{EBE533E4-41E0-4701-AEFB-1B2F0D98CB09}" destId="{E6E9E2EF-06FF-415A-8959-D1D125D9FCCF}" srcOrd="2" destOrd="0" presId="urn:microsoft.com/office/officeart/2009/3/layout/StepUpProcess"/>
    <dgm:cxn modelId="{D1E556E4-6576-4625-929B-E85A78A614FD}" type="presParOf" srcId="{E6E9E2EF-06FF-415A-8959-D1D125D9FCCF}" destId="{97C92D62-12DB-48D9-9A3D-4B69F6A2267F}" srcOrd="0" destOrd="0" presId="urn:microsoft.com/office/officeart/2009/3/layout/StepUpProcess"/>
    <dgm:cxn modelId="{A9F48B1C-FF2E-44C8-892D-B4128FC63846}" type="presParOf" srcId="{E6E9E2EF-06FF-415A-8959-D1D125D9FCCF}" destId="{F720BB2F-77DC-4FA3-ABAE-041E6DAFDA81}" srcOrd="1" destOrd="0" presId="urn:microsoft.com/office/officeart/2009/3/layout/StepUpProcess"/>
    <dgm:cxn modelId="{E09C8B18-6D89-45DD-A425-2D1550413134}" type="presParOf" srcId="{E6E9E2EF-06FF-415A-8959-D1D125D9FCCF}" destId="{BD5CED3F-8B5D-41B4-92CF-09E8F9C2AD1F}" srcOrd="2" destOrd="0" presId="urn:microsoft.com/office/officeart/2009/3/layout/StepUpProcess"/>
    <dgm:cxn modelId="{17497C74-1882-4674-AA46-CD3E2451D805}" type="presParOf" srcId="{EBE533E4-41E0-4701-AEFB-1B2F0D98CB09}" destId="{F45E74C2-6040-4701-ABFE-ED954E167340}" srcOrd="3" destOrd="0" presId="urn:microsoft.com/office/officeart/2009/3/layout/StepUpProcess"/>
    <dgm:cxn modelId="{9DBF0AA9-798A-4586-95E2-370862327C3A}" type="presParOf" srcId="{F45E74C2-6040-4701-ABFE-ED954E167340}" destId="{F7F7D3F0-C985-4836-81CD-9CFA4AD829A3}" srcOrd="0" destOrd="0" presId="urn:microsoft.com/office/officeart/2009/3/layout/StepUpProcess"/>
    <dgm:cxn modelId="{AD2E357F-650C-4A7F-ADC2-5C97CF7B722F}" type="presParOf" srcId="{EBE533E4-41E0-4701-AEFB-1B2F0D98CB09}" destId="{F356C3D5-33A0-4ED8-AEDB-F94CF7224E2B}" srcOrd="4" destOrd="0" presId="urn:microsoft.com/office/officeart/2009/3/layout/StepUpProcess"/>
    <dgm:cxn modelId="{6D73B50F-A68F-4416-B4EA-6E66D98E816E}" type="presParOf" srcId="{F356C3D5-33A0-4ED8-AEDB-F94CF7224E2B}" destId="{2A215AD6-0B9B-452C-9687-D292B3D648A0}" srcOrd="0" destOrd="0" presId="urn:microsoft.com/office/officeart/2009/3/layout/StepUpProcess"/>
    <dgm:cxn modelId="{E9D08D12-C019-4C89-9D9A-E6E18160619D}" type="presParOf" srcId="{F356C3D5-33A0-4ED8-AEDB-F94CF7224E2B}" destId="{E256C4D9-BF85-459A-AE0C-C929278F7DE2}" srcOrd="1" destOrd="0" presId="urn:microsoft.com/office/officeart/2009/3/layout/StepUpProcess"/>
    <dgm:cxn modelId="{1D4D1940-9008-4798-B128-A0B7B059FBE9}" type="presParOf" srcId="{F356C3D5-33A0-4ED8-AEDB-F94CF7224E2B}" destId="{BC04DC3B-B85F-421D-BE43-8ED8D0A9BD11}" srcOrd="2" destOrd="0" presId="urn:microsoft.com/office/officeart/2009/3/layout/StepUpProcess"/>
    <dgm:cxn modelId="{B07FE9D2-A689-4D09-8E42-43628E8DFCC3}" type="presParOf" srcId="{EBE533E4-41E0-4701-AEFB-1B2F0D98CB09}" destId="{9CFEAE3D-D1DD-494C-BB3E-05FA2A947D6C}" srcOrd="5" destOrd="0" presId="urn:microsoft.com/office/officeart/2009/3/layout/StepUpProcess"/>
    <dgm:cxn modelId="{AA60B195-87DE-4D8F-9EA3-6AAC18649520}" type="presParOf" srcId="{9CFEAE3D-D1DD-494C-BB3E-05FA2A947D6C}" destId="{BEA29CFB-F838-483F-A451-D32B20207C8F}" srcOrd="0" destOrd="0" presId="urn:microsoft.com/office/officeart/2009/3/layout/StepUpProcess"/>
    <dgm:cxn modelId="{4CB1BD0B-2560-42E1-A92B-B2D46234EBBD}" type="presParOf" srcId="{EBE533E4-41E0-4701-AEFB-1B2F0D98CB09}" destId="{3ECC4372-AE11-4A08-854E-FDEFDFBEDC50}" srcOrd="6" destOrd="0" presId="urn:microsoft.com/office/officeart/2009/3/layout/StepUpProcess"/>
    <dgm:cxn modelId="{85A66F0D-0B4A-4469-880A-6D6D6458CB4F}" type="presParOf" srcId="{3ECC4372-AE11-4A08-854E-FDEFDFBEDC50}" destId="{916216C7-9E59-4CAC-8730-A13BF6254F05}" srcOrd="0" destOrd="0" presId="urn:microsoft.com/office/officeart/2009/3/layout/StepUpProcess"/>
    <dgm:cxn modelId="{37705F57-1B79-4060-BDCB-11701FB82F6E}" type="presParOf" srcId="{3ECC4372-AE11-4A08-854E-FDEFDFBEDC50}" destId="{E39BF6F2-7C3A-4902-91BA-9AB9F533569D}" srcOrd="1" destOrd="0" presId="urn:microsoft.com/office/officeart/2009/3/layout/StepUpProcess"/>
    <dgm:cxn modelId="{7393EB13-BEB3-45B2-BFE5-E01013995D02}" type="presParOf" srcId="{3ECC4372-AE11-4A08-854E-FDEFDFBEDC50}" destId="{15C69F40-262D-4E37-B010-49C77D7A2032}" srcOrd="2" destOrd="0" presId="urn:microsoft.com/office/officeart/2009/3/layout/StepUpProcess"/>
    <dgm:cxn modelId="{D1E5FC10-36C2-4C11-AB96-BBB177710303}" type="presParOf" srcId="{EBE533E4-41E0-4701-AEFB-1B2F0D98CB09}" destId="{A6716059-4EB5-49A9-84F0-D945CE9CAE91}" srcOrd="7" destOrd="0" presId="urn:microsoft.com/office/officeart/2009/3/layout/StepUpProcess"/>
    <dgm:cxn modelId="{99075898-2ABB-447E-8860-47A956AC55E6}" type="presParOf" srcId="{A6716059-4EB5-49A9-84F0-D945CE9CAE91}" destId="{63D7819A-D6FF-4B26-9A9E-2670A36FCB86}" srcOrd="0" destOrd="0" presId="urn:microsoft.com/office/officeart/2009/3/layout/StepUpProcess"/>
    <dgm:cxn modelId="{13A8ACE9-5628-46B4-91E6-C9D3BFE9DF7C}" type="presParOf" srcId="{EBE533E4-41E0-4701-AEFB-1B2F0D98CB09}" destId="{27756D3C-2398-4C7C-8210-B316FBE4409E}" srcOrd="8" destOrd="0" presId="urn:microsoft.com/office/officeart/2009/3/layout/StepUpProcess"/>
    <dgm:cxn modelId="{CA246386-40D1-4053-BB92-32A1654549BE}" type="presParOf" srcId="{27756D3C-2398-4C7C-8210-B316FBE4409E}" destId="{793F976E-33B7-46DB-8341-B039A8C9CA65}" srcOrd="0" destOrd="0" presId="urn:microsoft.com/office/officeart/2009/3/layout/StepUpProcess"/>
    <dgm:cxn modelId="{E87A582C-636D-4184-B76C-C7A11139F51B}" type="presParOf" srcId="{27756D3C-2398-4C7C-8210-B316FBE4409E}" destId="{04F0FF4F-E8D1-4593-A418-9BF8605857AD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9224FF-0747-47A5-80BD-9A58085CD5BB}">
      <dsp:nvSpPr>
        <dsp:cNvPr id="0" name=""/>
        <dsp:cNvSpPr/>
      </dsp:nvSpPr>
      <dsp:spPr>
        <a:xfrm>
          <a:off x="6248" y="0"/>
          <a:ext cx="3587220" cy="1291688"/>
        </a:xfrm>
        <a:prstGeom prst="roundRect">
          <a:avLst>
            <a:gd name="adj" fmla="val 10000"/>
          </a:avLst>
        </a:prstGeom>
        <a:solidFill>
          <a:schemeClr val="tx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500" b="1" kern="1200" dirty="0">
              <a:solidFill>
                <a:srgbClr val="C00000"/>
              </a:solidFill>
            </a:rPr>
            <a:t>A MODÜLÜ:</a:t>
          </a:r>
        </a:p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500" b="1" kern="1200" dirty="0"/>
            <a:t>YETENEK HARİTASI</a:t>
          </a:r>
        </a:p>
      </dsp:txBody>
      <dsp:txXfrm>
        <a:off x="44080" y="37832"/>
        <a:ext cx="3511556" cy="1216024"/>
      </dsp:txXfrm>
    </dsp:sp>
    <dsp:sp modelId="{BB085FAC-5397-42BA-B28A-11029AD5C7AA}">
      <dsp:nvSpPr>
        <dsp:cNvPr id="0" name=""/>
        <dsp:cNvSpPr/>
      </dsp:nvSpPr>
      <dsp:spPr>
        <a:xfrm>
          <a:off x="3770699" y="426079"/>
          <a:ext cx="375727" cy="439530"/>
        </a:xfrm>
        <a:prstGeom prst="rightArrow">
          <a:avLst>
            <a:gd name="adj1" fmla="val 60000"/>
            <a:gd name="adj2" fmla="val 50000"/>
          </a:avLst>
        </a:prstGeom>
        <a:solidFill>
          <a:schemeClr val="tx2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r-TR" sz="2500" b="1" kern="1200"/>
        </a:p>
      </dsp:txBody>
      <dsp:txXfrm>
        <a:off x="3770699" y="513985"/>
        <a:ext cx="263009" cy="263718"/>
      </dsp:txXfrm>
    </dsp:sp>
    <dsp:sp modelId="{5D0F086F-CA31-4AA5-9131-AEA47078554F}">
      <dsp:nvSpPr>
        <dsp:cNvPr id="0" name=""/>
        <dsp:cNvSpPr/>
      </dsp:nvSpPr>
      <dsp:spPr>
        <a:xfrm>
          <a:off x="4302388" y="0"/>
          <a:ext cx="3587220" cy="1291688"/>
        </a:xfrm>
        <a:prstGeom prst="roundRect">
          <a:avLst>
            <a:gd name="adj" fmla="val 10000"/>
          </a:avLst>
        </a:prstGeom>
        <a:solidFill>
          <a:schemeClr val="tx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500" b="1" kern="1200" dirty="0">
              <a:solidFill>
                <a:srgbClr val="C00000"/>
              </a:solidFill>
            </a:rPr>
            <a:t>B MODÜLÜ:</a:t>
          </a:r>
        </a:p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500" b="1" kern="1200" dirty="0"/>
            <a:t>YETENEK ODAKLI EĞİTİM</a:t>
          </a:r>
        </a:p>
      </dsp:txBody>
      <dsp:txXfrm>
        <a:off x="4340220" y="37832"/>
        <a:ext cx="3511556" cy="1216024"/>
      </dsp:txXfrm>
    </dsp:sp>
    <dsp:sp modelId="{91D05DD9-669C-44CD-ABCA-D2B2C22C08AA}">
      <dsp:nvSpPr>
        <dsp:cNvPr id="0" name=""/>
        <dsp:cNvSpPr/>
      </dsp:nvSpPr>
      <dsp:spPr>
        <a:xfrm>
          <a:off x="8066839" y="426079"/>
          <a:ext cx="375727" cy="439530"/>
        </a:xfrm>
        <a:prstGeom prst="rightArrow">
          <a:avLst>
            <a:gd name="adj1" fmla="val 60000"/>
            <a:gd name="adj2" fmla="val 50000"/>
          </a:avLst>
        </a:prstGeom>
        <a:solidFill>
          <a:schemeClr val="tx2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r-TR" sz="2500" b="1" kern="1200"/>
        </a:p>
      </dsp:txBody>
      <dsp:txXfrm>
        <a:off x="8066839" y="513985"/>
        <a:ext cx="263009" cy="263718"/>
      </dsp:txXfrm>
    </dsp:sp>
    <dsp:sp modelId="{8B03EC71-2170-4993-BA38-E61627CC3C94}">
      <dsp:nvSpPr>
        <dsp:cNvPr id="0" name=""/>
        <dsp:cNvSpPr/>
      </dsp:nvSpPr>
      <dsp:spPr>
        <a:xfrm>
          <a:off x="8598528" y="0"/>
          <a:ext cx="3587220" cy="1291688"/>
        </a:xfrm>
        <a:prstGeom prst="roundRect">
          <a:avLst>
            <a:gd name="adj" fmla="val 10000"/>
          </a:avLst>
        </a:prstGeom>
        <a:solidFill>
          <a:schemeClr val="tx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500" b="1" kern="1200" dirty="0">
              <a:solidFill>
                <a:srgbClr val="C00000"/>
              </a:solidFill>
            </a:rPr>
            <a:t>C MODÜLÜ:</a:t>
          </a:r>
        </a:p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500" b="1" kern="1200" dirty="0"/>
            <a:t>YETENEK ÖZGEÇMİŞİ</a:t>
          </a:r>
        </a:p>
      </dsp:txBody>
      <dsp:txXfrm>
        <a:off x="8636360" y="37832"/>
        <a:ext cx="3511556" cy="121602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329D88-CEE6-487C-A442-DE856D65C14E}">
      <dsp:nvSpPr>
        <dsp:cNvPr id="0" name=""/>
        <dsp:cNvSpPr/>
      </dsp:nvSpPr>
      <dsp:spPr>
        <a:xfrm rot="5400000">
          <a:off x="956245" y="1831763"/>
          <a:ext cx="1229677" cy="2046155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87F591-F570-498E-8119-41AA8A060741}">
      <dsp:nvSpPr>
        <dsp:cNvPr id="0" name=""/>
        <dsp:cNvSpPr/>
      </dsp:nvSpPr>
      <dsp:spPr>
        <a:xfrm>
          <a:off x="750981" y="2443122"/>
          <a:ext cx="1847280" cy="16192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700" b="1" kern="1200" dirty="0">
              <a:latin typeface="Arial Black" panose="020B0A04020102020204" pitchFamily="34" charset="0"/>
              <a:cs typeface="Arial" panose="020B0604020202020204" pitchFamily="34" charset="0"/>
            </a:rPr>
            <a:t>AŞAMA 1:</a:t>
          </a:r>
          <a:br>
            <a:rPr lang="tr-TR" sz="1700" b="1" kern="1200" dirty="0">
              <a:latin typeface="Arial Black" panose="020B0A04020102020204" pitchFamily="34" charset="0"/>
              <a:cs typeface="Arial" panose="020B0604020202020204" pitchFamily="34" charset="0"/>
            </a:rPr>
          </a:br>
          <a:r>
            <a:rPr lang="tr-TR" sz="1700" b="1" kern="1200" dirty="0">
              <a:latin typeface="Arial Black" panose="020B0A04020102020204" pitchFamily="34" charset="0"/>
              <a:cs typeface="Arial" panose="020B0604020202020204" pitchFamily="34" charset="0"/>
            </a:rPr>
            <a:t>Proje</a:t>
          </a:r>
          <a:br>
            <a:rPr lang="tr-TR" sz="1700" b="1" kern="1200" dirty="0">
              <a:latin typeface="Arial Black" panose="020B0A04020102020204" pitchFamily="34" charset="0"/>
              <a:cs typeface="Arial" panose="020B0604020202020204" pitchFamily="34" charset="0"/>
            </a:rPr>
          </a:br>
          <a:r>
            <a:rPr lang="tr-TR" sz="1700" b="1" kern="1200" dirty="0">
              <a:latin typeface="Arial Black" panose="020B0A04020102020204" pitchFamily="34" charset="0"/>
              <a:cs typeface="Arial" panose="020B0604020202020204" pitchFamily="34" charset="0"/>
            </a:rPr>
            <a:t>Hazırlık</a:t>
          </a:r>
          <a:br>
            <a:rPr lang="tr-TR" sz="1700" b="1" kern="1200" dirty="0">
              <a:latin typeface="Arial Black" panose="020B0A04020102020204" pitchFamily="34" charset="0"/>
              <a:cs typeface="Arial" panose="020B0604020202020204" pitchFamily="34" charset="0"/>
            </a:rPr>
          </a:br>
          <a:r>
            <a:rPr lang="tr-TR" sz="1700" b="1" kern="1200" dirty="0">
              <a:latin typeface="Arial Black" panose="020B0A04020102020204" pitchFamily="34" charset="0"/>
              <a:cs typeface="Arial" panose="020B0604020202020204" pitchFamily="34" charset="0"/>
            </a:rPr>
            <a:t>Çalışmaları</a:t>
          </a:r>
        </a:p>
      </dsp:txBody>
      <dsp:txXfrm>
        <a:off x="750981" y="2443122"/>
        <a:ext cx="1847280" cy="1619250"/>
      </dsp:txXfrm>
    </dsp:sp>
    <dsp:sp modelId="{02694106-7C8F-4022-BE97-C83A196E5922}">
      <dsp:nvSpPr>
        <dsp:cNvPr id="0" name=""/>
        <dsp:cNvSpPr/>
      </dsp:nvSpPr>
      <dsp:spPr>
        <a:xfrm>
          <a:off x="2249719" y="1681122"/>
          <a:ext cx="348543" cy="348543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C92D62-12DB-48D9-9A3D-4B69F6A2267F}">
      <dsp:nvSpPr>
        <dsp:cNvPr id="0" name=""/>
        <dsp:cNvSpPr/>
      </dsp:nvSpPr>
      <dsp:spPr>
        <a:xfrm rot="5400000">
          <a:off x="3217678" y="1272169"/>
          <a:ext cx="1229677" cy="2046155"/>
        </a:xfrm>
        <a:prstGeom prst="corner">
          <a:avLst>
            <a:gd name="adj1" fmla="val 16120"/>
            <a:gd name="adj2" fmla="val 16110"/>
          </a:avLst>
        </a:prstGeom>
        <a:solidFill>
          <a:srgbClr val="FF0000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20BB2F-77DC-4FA3-ABAE-041E6DAFDA81}">
      <dsp:nvSpPr>
        <dsp:cNvPr id="0" name=""/>
        <dsp:cNvSpPr/>
      </dsp:nvSpPr>
      <dsp:spPr>
        <a:xfrm>
          <a:off x="3012414" y="1883529"/>
          <a:ext cx="1847280" cy="16192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700" b="1" kern="1200" dirty="0">
              <a:latin typeface="Arial Black" panose="020B0A04020102020204" pitchFamily="34" charset="0"/>
              <a:cs typeface="Arial" panose="020B0604020202020204" pitchFamily="34" charset="0"/>
            </a:rPr>
            <a:t>AŞAMA 2:</a:t>
          </a:r>
          <a:br>
            <a:rPr lang="tr-TR" sz="1700" b="1" kern="1200" dirty="0">
              <a:latin typeface="Arial Black" panose="020B0A04020102020204" pitchFamily="34" charset="0"/>
              <a:cs typeface="Arial" panose="020B0604020202020204" pitchFamily="34" charset="0"/>
            </a:rPr>
          </a:br>
          <a:r>
            <a:rPr lang="tr-TR" sz="1700" b="1" kern="1200" dirty="0">
              <a:latin typeface="Arial Black" panose="020B0A04020102020204" pitchFamily="34" charset="0"/>
              <a:cs typeface="Arial" panose="020B0604020202020204" pitchFamily="34" charset="0"/>
            </a:rPr>
            <a:t>Veri</a:t>
          </a:r>
          <a:br>
            <a:rPr lang="tr-TR" sz="1700" b="1" kern="1200" dirty="0">
              <a:latin typeface="Arial Black" panose="020B0A04020102020204" pitchFamily="34" charset="0"/>
              <a:cs typeface="Arial" panose="020B0604020202020204" pitchFamily="34" charset="0"/>
            </a:rPr>
          </a:br>
          <a:r>
            <a:rPr lang="tr-TR" sz="1700" b="1" kern="1200" dirty="0">
              <a:latin typeface="Arial Black" panose="020B0A04020102020204" pitchFamily="34" charset="0"/>
              <a:cs typeface="Arial" panose="020B0604020202020204" pitchFamily="34" charset="0"/>
            </a:rPr>
            <a:t>Girişleri</a:t>
          </a:r>
        </a:p>
      </dsp:txBody>
      <dsp:txXfrm>
        <a:off x="3012414" y="1883529"/>
        <a:ext cx="1847280" cy="1619250"/>
      </dsp:txXfrm>
    </dsp:sp>
    <dsp:sp modelId="{BD5CED3F-8B5D-41B4-92CF-09E8F9C2AD1F}">
      <dsp:nvSpPr>
        <dsp:cNvPr id="0" name=""/>
        <dsp:cNvSpPr/>
      </dsp:nvSpPr>
      <dsp:spPr>
        <a:xfrm>
          <a:off x="4511151" y="1121529"/>
          <a:ext cx="348543" cy="348543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215AD6-0B9B-452C-9687-D292B3D648A0}">
      <dsp:nvSpPr>
        <dsp:cNvPr id="0" name=""/>
        <dsp:cNvSpPr/>
      </dsp:nvSpPr>
      <dsp:spPr>
        <a:xfrm rot="5400000">
          <a:off x="5479110" y="712575"/>
          <a:ext cx="1229677" cy="2046155"/>
        </a:xfrm>
        <a:prstGeom prst="corner">
          <a:avLst>
            <a:gd name="adj1" fmla="val 16120"/>
            <a:gd name="adj2" fmla="val 16110"/>
          </a:avLst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56C4D9-BF85-459A-AE0C-C929278F7DE2}">
      <dsp:nvSpPr>
        <dsp:cNvPr id="0" name=""/>
        <dsp:cNvSpPr/>
      </dsp:nvSpPr>
      <dsp:spPr>
        <a:xfrm>
          <a:off x="5273847" y="1323935"/>
          <a:ext cx="1847280" cy="16192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700" b="1" kern="1200" dirty="0">
              <a:latin typeface="Arial Black" panose="020B0A04020102020204" pitchFamily="34" charset="0"/>
              <a:cs typeface="Arial" panose="020B0604020202020204" pitchFamily="34" charset="0"/>
            </a:rPr>
            <a:t>AŞAMA 3:</a:t>
          </a:r>
          <a:br>
            <a:rPr lang="tr-TR" sz="1700" b="1" kern="1200" dirty="0">
              <a:latin typeface="Arial Black" panose="020B0A04020102020204" pitchFamily="34" charset="0"/>
              <a:cs typeface="Arial" panose="020B0604020202020204" pitchFamily="34" charset="0"/>
            </a:rPr>
          </a:br>
          <a:r>
            <a:rPr lang="tr-TR" sz="1700" b="1" kern="1200" dirty="0">
              <a:latin typeface="Arial Black" panose="020B0A04020102020204" pitchFamily="34" charset="0"/>
              <a:cs typeface="Arial" panose="020B0604020202020204" pitchFamily="34" charset="0"/>
            </a:rPr>
            <a:t>Yetenek</a:t>
          </a:r>
          <a:br>
            <a:rPr lang="tr-TR" sz="1700" b="1" kern="1200" dirty="0">
              <a:latin typeface="Arial Black" panose="020B0A04020102020204" pitchFamily="34" charset="0"/>
              <a:cs typeface="Arial" panose="020B0604020202020204" pitchFamily="34" charset="0"/>
            </a:rPr>
          </a:br>
          <a:r>
            <a:rPr lang="tr-TR" sz="1700" b="1" kern="1200" dirty="0">
              <a:latin typeface="Arial Black" panose="020B0A04020102020204" pitchFamily="34" charset="0"/>
              <a:cs typeface="Arial" panose="020B0604020202020204" pitchFamily="34" charset="0"/>
            </a:rPr>
            <a:t>Raporlamaları</a:t>
          </a:r>
        </a:p>
      </dsp:txBody>
      <dsp:txXfrm>
        <a:off x="5273847" y="1323935"/>
        <a:ext cx="1847280" cy="1619250"/>
      </dsp:txXfrm>
    </dsp:sp>
    <dsp:sp modelId="{BC04DC3B-B85F-421D-BE43-8ED8D0A9BD11}">
      <dsp:nvSpPr>
        <dsp:cNvPr id="0" name=""/>
        <dsp:cNvSpPr/>
      </dsp:nvSpPr>
      <dsp:spPr>
        <a:xfrm>
          <a:off x="6772584" y="561935"/>
          <a:ext cx="348543" cy="348543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6216C7-9E59-4CAC-8730-A13BF6254F05}">
      <dsp:nvSpPr>
        <dsp:cNvPr id="0" name=""/>
        <dsp:cNvSpPr/>
      </dsp:nvSpPr>
      <dsp:spPr>
        <a:xfrm rot="5400000">
          <a:off x="7740543" y="152981"/>
          <a:ext cx="1229677" cy="2046155"/>
        </a:xfrm>
        <a:prstGeom prst="corner">
          <a:avLst>
            <a:gd name="adj1" fmla="val 16120"/>
            <a:gd name="adj2" fmla="val 16110"/>
          </a:avLst>
        </a:prstGeom>
        <a:solidFill>
          <a:srgbClr val="00B050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9BF6F2-7C3A-4902-91BA-9AB9F533569D}">
      <dsp:nvSpPr>
        <dsp:cNvPr id="0" name=""/>
        <dsp:cNvSpPr/>
      </dsp:nvSpPr>
      <dsp:spPr>
        <a:xfrm>
          <a:off x="7535279" y="764341"/>
          <a:ext cx="1847280" cy="16192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700" b="1" kern="1200" dirty="0">
              <a:latin typeface="Arial Black" panose="020B0A04020102020204" pitchFamily="34" charset="0"/>
              <a:cs typeface="Arial" panose="020B0604020202020204" pitchFamily="34" charset="0"/>
            </a:rPr>
            <a:t>AŞAMA 4:</a:t>
          </a:r>
          <a:br>
            <a:rPr lang="tr-TR" sz="1700" b="1" kern="1200" dirty="0">
              <a:latin typeface="Arial Black" panose="020B0A04020102020204" pitchFamily="34" charset="0"/>
              <a:cs typeface="Arial" panose="020B0604020202020204" pitchFamily="34" charset="0"/>
            </a:rPr>
          </a:br>
          <a:r>
            <a:rPr lang="tr-TR" sz="1700" b="1" kern="1200" dirty="0">
              <a:latin typeface="Arial Black" panose="020B0A04020102020204" pitchFamily="34" charset="0"/>
              <a:cs typeface="Arial" panose="020B0604020202020204" pitchFamily="34" charset="0"/>
            </a:rPr>
            <a:t>Yetenek ve</a:t>
          </a:r>
          <a:br>
            <a:rPr lang="tr-TR" sz="1700" b="1" kern="1200" dirty="0">
              <a:latin typeface="Arial Black" panose="020B0A04020102020204" pitchFamily="34" charset="0"/>
              <a:cs typeface="Arial" panose="020B0604020202020204" pitchFamily="34" charset="0"/>
            </a:rPr>
          </a:br>
          <a:r>
            <a:rPr lang="tr-TR" sz="1700" b="1" kern="1200" dirty="0">
              <a:latin typeface="Arial Black" panose="020B0A04020102020204" pitchFamily="34" charset="0"/>
              <a:cs typeface="Arial" panose="020B0604020202020204" pitchFamily="34" charset="0"/>
            </a:rPr>
            <a:t>Kariyer</a:t>
          </a:r>
          <a:br>
            <a:rPr lang="tr-TR" sz="1700" b="1" kern="1200" dirty="0">
              <a:latin typeface="Arial Black" panose="020B0A04020102020204" pitchFamily="34" charset="0"/>
              <a:cs typeface="Arial" panose="020B0604020202020204" pitchFamily="34" charset="0"/>
            </a:rPr>
          </a:br>
          <a:r>
            <a:rPr lang="tr-TR" sz="1700" b="1" kern="1200" dirty="0">
              <a:latin typeface="Arial Black" panose="020B0A04020102020204" pitchFamily="34" charset="0"/>
              <a:cs typeface="Arial" panose="020B0604020202020204" pitchFamily="34" charset="0"/>
            </a:rPr>
            <a:t>Danışmanlığı</a:t>
          </a:r>
        </a:p>
      </dsp:txBody>
      <dsp:txXfrm>
        <a:off x="7535279" y="764341"/>
        <a:ext cx="1847280" cy="1619250"/>
      </dsp:txXfrm>
    </dsp:sp>
    <dsp:sp modelId="{15C69F40-262D-4E37-B010-49C77D7A2032}">
      <dsp:nvSpPr>
        <dsp:cNvPr id="0" name=""/>
        <dsp:cNvSpPr/>
      </dsp:nvSpPr>
      <dsp:spPr>
        <a:xfrm>
          <a:off x="9034017" y="2341"/>
          <a:ext cx="348543" cy="348543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3F976E-33B7-46DB-8341-B039A8C9CA65}">
      <dsp:nvSpPr>
        <dsp:cNvPr id="0" name=""/>
        <dsp:cNvSpPr/>
      </dsp:nvSpPr>
      <dsp:spPr>
        <a:xfrm rot="5400000">
          <a:off x="10001976" y="-406611"/>
          <a:ext cx="1229677" cy="2046155"/>
        </a:xfrm>
        <a:prstGeom prst="corner">
          <a:avLst>
            <a:gd name="adj1" fmla="val 16120"/>
            <a:gd name="adj2" fmla="val 16110"/>
          </a:avLst>
        </a:prstGeom>
        <a:solidFill>
          <a:schemeClr val="accent5">
            <a:lumMod val="5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F0FF4F-E8D1-4593-A418-9BF8605857AD}">
      <dsp:nvSpPr>
        <dsp:cNvPr id="0" name=""/>
        <dsp:cNvSpPr/>
      </dsp:nvSpPr>
      <dsp:spPr>
        <a:xfrm>
          <a:off x="9796712" y="204747"/>
          <a:ext cx="1847280" cy="16192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700" b="1" kern="1200" dirty="0">
              <a:latin typeface="Arial Black" panose="020B0A04020102020204" pitchFamily="34" charset="0"/>
              <a:cs typeface="Arial" panose="020B0604020202020204" pitchFamily="34" charset="0"/>
            </a:rPr>
            <a:t>AŞAMA 5:</a:t>
          </a:r>
          <a:br>
            <a:rPr lang="tr-TR" sz="1700" b="1" kern="1200" dirty="0">
              <a:latin typeface="Arial Black" panose="020B0A04020102020204" pitchFamily="34" charset="0"/>
              <a:cs typeface="Arial" panose="020B0604020202020204" pitchFamily="34" charset="0"/>
            </a:rPr>
          </a:br>
          <a:r>
            <a:rPr lang="tr-TR" sz="1700" b="1" kern="1200" dirty="0">
              <a:latin typeface="Arial Black" panose="020B0A04020102020204" pitchFamily="34" charset="0"/>
              <a:cs typeface="Arial" panose="020B0604020202020204" pitchFamily="34" charset="0"/>
            </a:rPr>
            <a:t>Proje</a:t>
          </a:r>
          <a:br>
            <a:rPr lang="tr-TR" sz="1700" b="1" kern="1200" dirty="0">
              <a:latin typeface="Arial Black" panose="020B0A04020102020204" pitchFamily="34" charset="0"/>
              <a:cs typeface="Arial" panose="020B0604020202020204" pitchFamily="34" charset="0"/>
            </a:rPr>
          </a:br>
          <a:r>
            <a:rPr lang="tr-TR" sz="1700" b="1" kern="1200" dirty="0">
              <a:latin typeface="Arial Black" panose="020B0A04020102020204" pitchFamily="34" charset="0"/>
              <a:cs typeface="Arial" panose="020B0604020202020204" pitchFamily="34" charset="0"/>
            </a:rPr>
            <a:t>Raporu</a:t>
          </a:r>
          <a:br>
            <a:rPr lang="tr-TR" sz="1700" b="1" kern="1200" dirty="0">
              <a:latin typeface="Arial Black" panose="020B0A04020102020204" pitchFamily="34" charset="0"/>
              <a:cs typeface="Arial" panose="020B0604020202020204" pitchFamily="34" charset="0"/>
            </a:rPr>
          </a:br>
          <a:r>
            <a:rPr lang="tr-TR" sz="1700" b="1" kern="1200" dirty="0">
              <a:latin typeface="Arial Black" panose="020B0A04020102020204" pitchFamily="34" charset="0"/>
              <a:cs typeface="Arial" panose="020B0604020202020204" pitchFamily="34" charset="0"/>
            </a:rPr>
            <a:t>Sunumu</a:t>
          </a:r>
        </a:p>
      </dsp:txBody>
      <dsp:txXfrm>
        <a:off x="9796712" y="204747"/>
        <a:ext cx="1847280" cy="16192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663547-C878-4931-A65D-86903FE9B0A6}" type="datetimeFigureOut">
              <a:rPr lang="tr-TR" smtClean="0"/>
              <a:t>31.10.2018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E431BF-E92C-4774-B92D-9BD63C803CF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99244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C5B67-AA87-40FE-B009-CB6799BD52CB}" type="datetimeFigureOut">
              <a:rPr lang="tr-TR" smtClean="0"/>
              <a:t>31.10.2018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A7855-83FA-45F0-84BD-80FAD43879C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16360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C5B67-AA87-40FE-B009-CB6799BD52CB}" type="datetimeFigureOut">
              <a:rPr lang="tr-TR" smtClean="0"/>
              <a:t>31.10.2018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A7855-83FA-45F0-84BD-80FAD43879C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549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C5B67-AA87-40FE-B009-CB6799BD52CB}" type="datetimeFigureOut">
              <a:rPr lang="tr-TR" smtClean="0"/>
              <a:t>31.10.2018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A7855-83FA-45F0-84BD-80FAD43879C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450033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1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C5B67-AA87-40FE-B009-CB6799BD52CB}" type="datetimeFigureOut">
              <a:rPr lang="tr-TR" smtClean="0"/>
              <a:t>31.10.2018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A7855-83FA-45F0-84BD-80FAD43879C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8782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C5B67-AA87-40FE-B009-CB6799BD52CB}" type="datetimeFigureOut">
              <a:rPr lang="tr-TR" smtClean="0"/>
              <a:t>31.10.2018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A7855-83FA-45F0-84BD-80FAD43879C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6077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C5B67-AA87-40FE-B009-CB6799BD52CB}" type="datetimeFigureOut">
              <a:rPr lang="tr-TR" smtClean="0"/>
              <a:t>31.10.2018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A7855-83FA-45F0-84BD-80FAD43879C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1280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C5B67-AA87-40FE-B009-CB6799BD52CB}" type="datetimeFigureOut">
              <a:rPr lang="tr-TR" smtClean="0"/>
              <a:t>31.10.2018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A7855-83FA-45F0-84BD-80FAD43879C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03956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C5B67-AA87-40FE-B009-CB6799BD52CB}" type="datetimeFigureOut">
              <a:rPr lang="tr-TR" smtClean="0"/>
              <a:t>31.10.2018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A7855-83FA-45F0-84BD-80FAD43879CD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7380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C5B67-AA87-40FE-B009-CB6799BD52CB}" type="datetimeFigureOut">
              <a:rPr lang="tr-TR" smtClean="0"/>
              <a:t>31.10.2018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A7855-83FA-45F0-84BD-80FAD43879CD}" type="slidenum">
              <a:rPr lang="tr-TR" smtClean="0"/>
              <a:t>‹#›</a:t>
            </a:fld>
            <a:endParaRPr lang="tr-T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834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C5B67-AA87-40FE-B009-CB6799BD52CB}" type="datetimeFigureOut">
              <a:rPr lang="tr-TR" smtClean="0"/>
              <a:t>31.10.2018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A7855-83FA-45F0-84BD-80FAD43879C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332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C5B67-AA87-40FE-B009-CB6799BD52CB}" type="datetimeFigureOut">
              <a:rPr lang="tr-TR" smtClean="0"/>
              <a:t>31.10.2018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A7855-83FA-45F0-84BD-80FAD43879C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38486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C5B67-AA87-40FE-B009-CB6799BD52CB}" type="datetimeFigureOut">
              <a:rPr lang="tr-TR" smtClean="0"/>
              <a:t>31.10.2018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A7855-83FA-45F0-84BD-80FAD43879C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5085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19BC5B67-AA87-40FE-B009-CB6799BD52CB}" type="datetimeFigureOut">
              <a:rPr lang="tr-TR" smtClean="0"/>
              <a:t>31.10.2018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DA7855-83FA-45F0-84BD-80FAD43879C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57049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91" r:id="rId1"/>
    <p:sldLayoutId id="2147484092" r:id="rId2"/>
    <p:sldLayoutId id="2147484093" r:id="rId3"/>
    <p:sldLayoutId id="2147484094" r:id="rId4"/>
    <p:sldLayoutId id="2147484095" r:id="rId5"/>
    <p:sldLayoutId id="2147484096" r:id="rId6"/>
    <p:sldLayoutId id="2147484097" r:id="rId7"/>
    <p:sldLayoutId id="2147484098" r:id="rId8"/>
    <p:sldLayoutId id="2147484099" r:id="rId9"/>
    <p:sldLayoutId id="2147484100" r:id="rId10"/>
    <p:sldLayoutId id="2147484101" r:id="rId11"/>
    <p:sldLayoutId id="2147484102" r:id="rId12"/>
  </p:sldLayoutIdLst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lobaltestsystem.com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lobaltestsystem.com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TEST%201%20MIT%20ANAOKULU%20&#214;RNEK%20RAPOR.pdf" TargetMode="External"/><Relationship Id="rId7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hyperlink" Target="TEST%203%20MIT%20ORTAOKUL%20&#214;RNEK%20RAPOR.pdf" TargetMode="External"/><Relationship Id="rId5" Type="http://schemas.openxmlformats.org/officeDocument/2006/relationships/hyperlink" Target="TEST%204%20MIT%20L&#304;SE%20&#214;RNEK%20RAPOR.pdf" TargetMode="External"/><Relationship Id="rId4" Type="http://schemas.openxmlformats.org/officeDocument/2006/relationships/hyperlink" Target="TEST%202%20MIT%20&#304;LKOKUL%20&#214;RNEK%20RAPOR.pdf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1000"/>
            <a:lum/>
          </a:blip>
          <a:srcRect/>
          <a:stretch>
            <a:fillRect t="-17000" b="-3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>
            <a:hlinkClick r:id="" action="ppaction://noaction"/>
            <a:extLst>
              <a:ext uri="{FF2B5EF4-FFF2-40B4-BE49-F238E27FC236}">
                <a16:creationId xmlns:a16="http://schemas.microsoft.com/office/drawing/2014/main" id="{8401E2A2-83E9-4B49-911B-C6117F5840F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59114" y="5996232"/>
            <a:ext cx="764321" cy="62993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2" descr="C:\Users\a.serpilkaya\Desktop\SEMAN\logo seman\3seman açıklamalı renkli  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5027" y="1499140"/>
            <a:ext cx="4715484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Metin kutusu 6"/>
          <p:cNvSpPr txBox="1"/>
          <p:nvPr/>
        </p:nvSpPr>
        <p:spPr>
          <a:xfrm>
            <a:off x="3095426" y="3896414"/>
            <a:ext cx="63899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000" b="1" dirty="0"/>
              <a:t>Geleceğe Kendi Rengini Kat</a:t>
            </a:r>
          </a:p>
        </p:txBody>
      </p:sp>
      <p:sp>
        <p:nvSpPr>
          <p:cNvPr id="8" name="Metin kutusu 7"/>
          <p:cNvSpPr txBox="1"/>
          <p:nvPr/>
        </p:nvSpPr>
        <p:spPr>
          <a:xfrm>
            <a:off x="5234677" y="5957712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/>
              <a:t>Sakarya-2018</a:t>
            </a:r>
          </a:p>
        </p:txBody>
      </p:sp>
    </p:spTree>
    <p:extLst>
      <p:ext uri="{BB962C8B-B14F-4D97-AF65-F5344CB8AC3E}">
        <p14:creationId xmlns:p14="http://schemas.microsoft.com/office/powerpoint/2010/main" val="3827400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719403" y="1196752"/>
            <a:ext cx="1065718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tr-TR" sz="2500" b="1" dirty="0"/>
              <a:t>AİLELER AÇISINDAN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tr-TR" sz="2500" b="1" dirty="0"/>
              <a:t>Çocuklarının baskın yetenek alanları ile ilgili 9-14 sayfalık raporlar etmiş olacaktır.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tr-TR" sz="2500" b="1" dirty="0"/>
              <a:t>Okul rehberlik hizmetlerinden daha etkin şekilde yararlanacaklardır.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tr-TR" sz="2500" b="1" dirty="0"/>
              <a:t>Çocuklarının erken yaşlardan itibaren baskın yetenek alanları ile ilgili yetenek danışmanlığı hizmeti alacaklardır.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tr-TR" sz="2500" b="1" dirty="0"/>
              <a:t>Çocuklarını daha iyi tanıyacak ve onların geleceğine dair daha sağlıklı kararlar vereceklerdir.</a:t>
            </a:r>
          </a:p>
        </p:txBody>
      </p:sp>
      <p:pic>
        <p:nvPicPr>
          <p:cNvPr id="6" name="Resim 5">
            <a:hlinkClick r:id="" action="ppaction://noaction"/>
            <a:extLst>
              <a:ext uri="{FF2B5EF4-FFF2-40B4-BE49-F238E27FC236}">
                <a16:creationId xmlns:a16="http://schemas.microsoft.com/office/drawing/2014/main" id="{28CF26B2-A719-4442-ADCB-BCBDF0B6EC4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59114" y="5996232"/>
            <a:ext cx="764321" cy="62993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Metin kutusu 7">
            <a:extLst>
              <a:ext uri="{FF2B5EF4-FFF2-40B4-BE49-F238E27FC236}">
                <a16:creationId xmlns:a16="http://schemas.microsoft.com/office/drawing/2014/main" id="{03F3CC3A-1D97-4A32-9D1B-34852A41FF5E}"/>
              </a:ext>
            </a:extLst>
          </p:cNvPr>
          <p:cNvSpPr txBox="1"/>
          <p:nvPr/>
        </p:nvSpPr>
        <p:spPr>
          <a:xfrm>
            <a:off x="244672" y="132057"/>
            <a:ext cx="35523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>
                <a:solidFill>
                  <a:schemeClr val="bg1"/>
                </a:solidFill>
              </a:rPr>
              <a:t>PROJENİN KATKILARI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2499568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719403" y="1196752"/>
            <a:ext cx="10657184" cy="41703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tr-TR" sz="2500" b="1" dirty="0"/>
              <a:t>ÖĞRENCİLER AÇISINDAN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tr-TR" sz="2500" b="1" dirty="0"/>
              <a:t>Baskın yetenek alanları hakkında erken yaştan itibaren </a:t>
            </a:r>
            <a:r>
              <a:rPr lang="tr-TR" sz="2500" b="1" dirty="0" err="1"/>
              <a:t>içgörü</a:t>
            </a:r>
            <a:r>
              <a:rPr lang="tr-TR" sz="2500" b="1" dirty="0"/>
              <a:t> ve farkındalık kazanacaklardır.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tr-TR" sz="2500" b="1" dirty="0"/>
              <a:t>Yetenek alanlarına yönelik düzenlenecek derslerle, eğitimsel destek alacaklardır.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tr-TR" sz="2500" b="1" dirty="0"/>
              <a:t>Yeteneklerini destekleyen eğitim sayesinde, ruhsal yönden daha sağlıklı ve mutlu olacaklardır.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tr-TR" sz="2500" b="1" dirty="0"/>
              <a:t>Yeteneklerine uygun eğitimsel destekler almaları sayesinde akademik yönden de daha başarılı olacaklardır.</a:t>
            </a:r>
          </a:p>
        </p:txBody>
      </p:sp>
      <p:pic>
        <p:nvPicPr>
          <p:cNvPr id="6" name="Resim 5">
            <a:hlinkClick r:id="" action="ppaction://noaction"/>
            <a:extLst>
              <a:ext uri="{FF2B5EF4-FFF2-40B4-BE49-F238E27FC236}">
                <a16:creationId xmlns:a16="http://schemas.microsoft.com/office/drawing/2014/main" id="{28CF26B2-A719-4442-ADCB-BCBDF0B6EC4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59114" y="5996232"/>
            <a:ext cx="764321" cy="62993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Metin kutusu 6">
            <a:extLst>
              <a:ext uri="{FF2B5EF4-FFF2-40B4-BE49-F238E27FC236}">
                <a16:creationId xmlns:a16="http://schemas.microsoft.com/office/drawing/2014/main" id="{54EA7B6B-8CA1-48EF-8FA8-CF652CCF1CEC}"/>
              </a:ext>
            </a:extLst>
          </p:cNvPr>
          <p:cNvSpPr txBox="1"/>
          <p:nvPr/>
        </p:nvSpPr>
        <p:spPr>
          <a:xfrm>
            <a:off x="244672" y="132057"/>
            <a:ext cx="35523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>
                <a:solidFill>
                  <a:schemeClr val="bg1"/>
                </a:solidFill>
              </a:rPr>
              <a:t>PROJENİN KATKILARI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646691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2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yagram 2"/>
          <p:cNvGraphicFramePr/>
          <p:nvPr>
            <p:extLst>
              <p:ext uri="{D42A27DB-BD31-4B8C-83A1-F6EECF244321}">
                <p14:modId xmlns:p14="http://schemas.microsoft.com/office/powerpoint/2010/main" val="3549953202"/>
              </p:ext>
            </p:extLst>
          </p:nvPr>
        </p:nvGraphicFramePr>
        <p:xfrm>
          <a:off x="2" y="2783155"/>
          <a:ext cx="12191998" cy="12916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" name="Resim 4">
            <a:hlinkClick r:id="" action="ppaction://noaction"/>
            <a:extLst>
              <a:ext uri="{FF2B5EF4-FFF2-40B4-BE49-F238E27FC236}">
                <a16:creationId xmlns:a16="http://schemas.microsoft.com/office/drawing/2014/main" id="{C772BA42-9D5A-4AB1-9F62-19935E82928B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59114" y="5996232"/>
            <a:ext cx="764321" cy="62993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Metin kutusu 5">
            <a:extLst>
              <a:ext uri="{FF2B5EF4-FFF2-40B4-BE49-F238E27FC236}">
                <a16:creationId xmlns:a16="http://schemas.microsoft.com/office/drawing/2014/main" id="{F2576AAB-D244-4960-B1D3-CFD6F7914523}"/>
              </a:ext>
            </a:extLst>
          </p:cNvPr>
          <p:cNvSpPr txBox="1"/>
          <p:nvPr/>
        </p:nvSpPr>
        <p:spPr>
          <a:xfrm>
            <a:off x="244672" y="132057"/>
            <a:ext cx="1194732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500" b="1" dirty="0">
                <a:solidFill>
                  <a:schemeClr val="bg1"/>
                </a:solidFill>
              </a:rPr>
              <a:t>PROJENİN AŞAMALARI/A MODÜLÜ/YETENEK HARİTASI:</a:t>
            </a:r>
            <a:endParaRPr lang="tr-TR" sz="2500" dirty="0"/>
          </a:p>
        </p:txBody>
      </p:sp>
    </p:spTree>
    <p:extLst>
      <p:ext uri="{BB962C8B-B14F-4D97-AF65-F5344CB8AC3E}">
        <p14:creationId xmlns:p14="http://schemas.microsoft.com/office/powerpoint/2010/main" val="1742338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D9224FF-0747-47A5-80BD-9A58085CD5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graphicEl>
                                              <a:dgm id="{AD9224FF-0747-47A5-80BD-9A58085CD5B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B085FAC-5397-42BA-B28A-11029AD5C7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graphicEl>
                                              <a:dgm id="{BB085FAC-5397-42BA-B28A-11029AD5C7A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D0F086F-CA31-4AA5-9131-AEA4707855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graphicEl>
                                              <a:dgm id="{5D0F086F-CA31-4AA5-9131-AEA47078554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1D05DD9-669C-44CD-ABCA-D2B2C22C08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graphicEl>
                                              <a:dgm id="{91D05DD9-669C-44CD-ABCA-D2B2C22C08A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B03EC71-2170-4993-BA38-E61627CC3C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graphicEl>
                                              <a:dgm id="{8B03EC71-2170-4993-BA38-E61627CC3C9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2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yagram 1">
            <a:extLst>
              <a:ext uri="{FF2B5EF4-FFF2-40B4-BE49-F238E27FC236}">
                <a16:creationId xmlns:a16="http://schemas.microsoft.com/office/drawing/2014/main" id="{9D1EFBA0-1C75-48D1-B4C8-F23EA565443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5699909"/>
              </p:ext>
            </p:extLst>
          </p:nvPr>
        </p:nvGraphicFramePr>
        <p:xfrm>
          <a:off x="1" y="1484784"/>
          <a:ext cx="12192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6" name="Resim 5">
            <a:hlinkClick r:id="" action="ppaction://noaction"/>
            <a:extLst>
              <a:ext uri="{FF2B5EF4-FFF2-40B4-BE49-F238E27FC236}">
                <a16:creationId xmlns:a16="http://schemas.microsoft.com/office/drawing/2014/main" id="{AFEB332E-4AAC-434A-A8DA-C2EE3DA41128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59114" y="5996232"/>
            <a:ext cx="764321" cy="62993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Metin kutusu 6">
            <a:extLst>
              <a:ext uri="{FF2B5EF4-FFF2-40B4-BE49-F238E27FC236}">
                <a16:creationId xmlns:a16="http://schemas.microsoft.com/office/drawing/2014/main" id="{9B583430-1367-4B54-8105-B0442A4CAF6F}"/>
              </a:ext>
            </a:extLst>
          </p:cNvPr>
          <p:cNvSpPr txBox="1"/>
          <p:nvPr/>
        </p:nvSpPr>
        <p:spPr>
          <a:xfrm>
            <a:off x="244672" y="132057"/>
            <a:ext cx="1194732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500" b="1" dirty="0">
                <a:solidFill>
                  <a:schemeClr val="bg1"/>
                </a:solidFill>
              </a:rPr>
              <a:t>PROJENİN AŞAMALARI/A MODÜLÜ/YETENEK HARİTASI:</a:t>
            </a:r>
            <a:endParaRPr lang="tr-TR" sz="2500" dirty="0"/>
          </a:p>
        </p:txBody>
      </p:sp>
    </p:spTree>
    <p:extLst>
      <p:ext uri="{BB962C8B-B14F-4D97-AF65-F5344CB8AC3E}">
        <p14:creationId xmlns:p14="http://schemas.microsoft.com/office/powerpoint/2010/main" val="42253717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2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85763" y="1268760"/>
            <a:ext cx="11566888" cy="5160615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None/>
            </a:pPr>
            <a:r>
              <a:rPr lang="tr-TR" sz="2500" b="1" dirty="0"/>
              <a:t>AŞAMA 1: PROJE HAZIRLIK ÇALIŞMALARI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tr-TR" sz="2500" b="1" dirty="0"/>
              <a:t>Bu aşama yaklaşık olarak 1 aylık süreyi kapsayacaktır.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tr-TR" sz="2500" b="1" dirty="0"/>
              <a:t>Proje hakkında basın ve kamuya yönelik 1 adet açılış ve bilgilendirme toplantısı yapılacaktır.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tr-TR" sz="2500" b="1" dirty="0"/>
              <a:t>Okullarda, projenin uygulanmasından sorumlu olacak «okul yetenek timi» kurulacaktır. Yetenek timleri, bir müdür yardımcısı, rehber öğretmenler ve ilgili kademelerden birer sınıf öğretmeni katılımı ile oluşacaktır.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tr-TR" sz="2500" b="1" dirty="0"/>
              <a:t>Yetenek timleri, kendi okullarında yönetici, öğretmen ve velilere yönelik bir adet «proje tanıtım toplantısı» düzenleyecek ve bilgilendirme yapacaktır.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tr-TR" sz="2500" b="1" dirty="0"/>
              <a:t>Her okul için test şifreleri hazırlanacak ve Sakarya Milli Eğitim Müdürlüğü’ne teslim edilecektir. Milli Eğitim Müdürlüğü tarafından okullara, o okula ait şifre bilgileri gönderilecektir.</a:t>
            </a:r>
          </a:p>
        </p:txBody>
      </p:sp>
      <p:pic>
        <p:nvPicPr>
          <p:cNvPr id="5" name="Resim 4">
            <a:hlinkClick r:id="" action="ppaction://noaction"/>
            <a:extLst>
              <a:ext uri="{FF2B5EF4-FFF2-40B4-BE49-F238E27FC236}">
                <a16:creationId xmlns:a16="http://schemas.microsoft.com/office/drawing/2014/main" id="{1637B9EA-C804-449B-A068-74C827D86BA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59114" y="5996232"/>
            <a:ext cx="764321" cy="62993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Metin kutusu 7">
            <a:extLst>
              <a:ext uri="{FF2B5EF4-FFF2-40B4-BE49-F238E27FC236}">
                <a16:creationId xmlns:a16="http://schemas.microsoft.com/office/drawing/2014/main" id="{7BA1DCBA-AFA6-472E-9448-195BF3ED0329}"/>
              </a:ext>
            </a:extLst>
          </p:cNvPr>
          <p:cNvSpPr txBox="1"/>
          <p:nvPr/>
        </p:nvSpPr>
        <p:spPr>
          <a:xfrm>
            <a:off x="244672" y="132057"/>
            <a:ext cx="1194732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500" b="1" dirty="0">
                <a:solidFill>
                  <a:schemeClr val="bg1"/>
                </a:solidFill>
              </a:rPr>
              <a:t>PROJENİN AŞAMALARI/A MODÜLÜ/YETENEK HARİTASI:</a:t>
            </a:r>
            <a:endParaRPr lang="tr-TR" sz="2500" dirty="0"/>
          </a:p>
        </p:txBody>
      </p:sp>
    </p:spTree>
    <p:extLst>
      <p:ext uri="{BB962C8B-B14F-4D97-AF65-F5344CB8AC3E}">
        <p14:creationId xmlns:p14="http://schemas.microsoft.com/office/powerpoint/2010/main" val="1476599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2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10134" y="1204645"/>
            <a:ext cx="11713301" cy="3672408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None/>
            </a:pPr>
            <a:r>
              <a:rPr lang="tr-TR" sz="2500" b="1" dirty="0"/>
              <a:t>AŞAMA 2: VERİ GİRİŞLERİ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tr-TR" sz="2500" b="1" dirty="0"/>
              <a:t>Bu aşama yaklaşık olarak 2 aylık süreyi kapsayacaktır.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tr-TR" sz="2500" b="1" dirty="0"/>
              <a:t>Testler, web üzerinden belirlenen süre içinde doldurulacaktır.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tr-TR" sz="2500" b="1" dirty="0"/>
              <a:t>Anaokulu ve ilkokul kademesinde testleri sınıf öğretmenleri dolduracaktır.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tr-TR" sz="2500" b="1" dirty="0"/>
              <a:t>Ortaokul ve lise kademesinde testleri öğrenciler kendileri dolduracaktır. Öğrencilerin veri girişlerini eksiksiz ve doğru olarak yapıp yapmadığı «okul yetenek timi» tarafından kontrol edilecektir.</a:t>
            </a:r>
          </a:p>
        </p:txBody>
      </p:sp>
      <p:pic>
        <p:nvPicPr>
          <p:cNvPr id="5" name="Resim 4">
            <a:hlinkClick r:id="" action="ppaction://noaction"/>
            <a:extLst>
              <a:ext uri="{FF2B5EF4-FFF2-40B4-BE49-F238E27FC236}">
                <a16:creationId xmlns:a16="http://schemas.microsoft.com/office/drawing/2014/main" id="{69F050D7-840C-4109-9879-7B5E00C6781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59114" y="5996232"/>
            <a:ext cx="764321" cy="62993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Metin kutusu 6">
            <a:extLst>
              <a:ext uri="{FF2B5EF4-FFF2-40B4-BE49-F238E27FC236}">
                <a16:creationId xmlns:a16="http://schemas.microsoft.com/office/drawing/2014/main" id="{4448B047-BA37-4246-914B-0670FA537E34}"/>
              </a:ext>
            </a:extLst>
          </p:cNvPr>
          <p:cNvSpPr txBox="1"/>
          <p:nvPr/>
        </p:nvSpPr>
        <p:spPr>
          <a:xfrm>
            <a:off x="244672" y="132057"/>
            <a:ext cx="1194732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500" b="1" dirty="0">
                <a:solidFill>
                  <a:schemeClr val="bg1"/>
                </a:solidFill>
              </a:rPr>
              <a:t>PROJENİN AŞAMALARI/A MODÜLÜ/YETENEK HARİTASI:</a:t>
            </a:r>
            <a:endParaRPr lang="tr-TR" sz="2500" dirty="0"/>
          </a:p>
        </p:txBody>
      </p:sp>
    </p:spTree>
    <p:extLst>
      <p:ext uri="{BB962C8B-B14F-4D97-AF65-F5344CB8AC3E}">
        <p14:creationId xmlns:p14="http://schemas.microsoft.com/office/powerpoint/2010/main" val="1008036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2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23222" y="990641"/>
            <a:ext cx="11400213" cy="5635526"/>
          </a:xfrm>
        </p:spPr>
        <p:txBody>
          <a:bodyPr>
            <a:noAutofit/>
          </a:bodyPr>
          <a:lstStyle/>
          <a:p>
            <a:pPr marL="271463" indent="-271463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None/>
            </a:pPr>
            <a:r>
              <a:rPr lang="tr-TR" sz="2500" b="1" dirty="0"/>
              <a:t>AŞAMA 2: VERİ GİRİŞLERİ/ÖLÇME ARAÇLARI</a:t>
            </a:r>
          </a:p>
          <a:p>
            <a:pPr marL="271463" indent="-271463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None/>
            </a:pPr>
            <a:r>
              <a:rPr lang="tr-TR" sz="2500" b="1" dirty="0"/>
              <a:t>MIT Yetenek Testi (Anasınıfı Formu) </a:t>
            </a:r>
          </a:p>
          <a:p>
            <a:pPr>
              <a:spcBef>
                <a:spcPts val="0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tr-TR" sz="2500" b="1" dirty="0"/>
              <a:t>48-72 ay öğrencileri için uygulanmaktadır.</a:t>
            </a:r>
          </a:p>
          <a:p>
            <a:pPr>
              <a:spcBef>
                <a:spcPts val="0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tr-TR" sz="2500" b="1" dirty="0"/>
              <a:t>Sınıf öğretmenleri tarafından doldurulmaktadır.</a:t>
            </a:r>
          </a:p>
          <a:p>
            <a:pPr>
              <a:spcBef>
                <a:spcPts val="0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tr-TR" sz="2500" b="1" dirty="0"/>
              <a:t>Algıya dayalı ölçümleme yapmaktadır.</a:t>
            </a:r>
          </a:p>
          <a:p>
            <a:pPr>
              <a:spcBef>
                <a:spcPts val="0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tr-TR" sz="2500" b="1" dirty="0"/>
              <a:t>56 sorudan oluşmaktadır. Sorular ikili seçenekler arasından en güçlü olanı seçmeye dayalıdır.</a:t>
            </a:r>
          </a:p>
          <a:p>
            <a:pPr marL="271463" indent="-271463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None/>
            </a:pPr>
            <a:endParaRPr lang="tr-TR" sz="2500" b="1" dirty="0"/>
          </a:p>
          <a:p>
            <a:pPr marL="271463" indent="-271463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None/>
            </a:pPr>
            <a:r>
              <a:rPr lang="tr-TR" sz="2500" b="1" dirty="0"/>
              <a:t>MIT Yetenek Testi (İlkokul Formu) </a:t>
            </a:r>
          </a:p>
          <a:p>
            <a:pPr>
              <a:spcBef>
                <a:spcPts val="0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tr-TR" sz="2500" b="1" dirty="0"/>
              <a:t>1-4. sınıf öğrencileri için uygulanmaktadır.</a:t>
            </a:r>
          </a:p>
          <a:p>
            <a:pPr>
              <a:spcBef>
                <a:spcPts val="0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tr-TR" sz="2500" b="1" dirty="0"/>
              <a:t>Sınıf öğretmenleri tarafından doldurulmaktadır.</a:t>
            </a:r>
          </a:p>
          <a:p>
            <a:pPr>
              <a:spcBef>
                <a:spcPts val="0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tr-TR" sz="2500" b="1" dirty="0"/>
              <a:t>Algıya dayalı ölçümleme yapmaktadır.</a:t>
            </a:r>
          </a:p>
          <a:p>
            <a:pPr>
              <a:spcBef>
                <a:spcPts val="0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tr-TR" sz="2500" b="1" dirty="0"/>
              <a:t>56 sorudan oluşmaktadır. Sorular ikili seçenekler arasından en güçlü olanı seçmeye dayalıdır.</a:t>
            </a:r>
          </a:p>
        </p:txBody>
      </p:sp>
      <p:pic>
        <p:nvPicPr>
          <p:cNvPr id="5" name="Resim 4">
            <a:hlinkClick r:id="" action="ppaction://noaction"/>
            <a:extLst>
              <a:ext uri="{FF2B5EF4-FFF2-40B4-BE49-F238E27FC236}">
                <a16:creationId xmlns:a16="http://schemas.microsoft.com/office/drawing/2014/main" id="{DA698764-2E44-47A9-A4BC-F100E3F1274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59114" y="5996232"/>
            <a:ext cx="764321" cy="62993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Metin kutusu 6">
            <a:extLst>
              <a:ext uri="{FF2B5EF4-FFF2-40B4-BE49-F238E27FC236}">
                <a16:creationId xmlns:a16="http://schemas.microsoft.com/office/drawing/2014/main" id="{89CACC09-1260-48F4-BBBE-05BB6A748EFA}"/>
              </a:ext>
            </a:extLst>
          </p:cNvPr>
          <p:cNvSpPr txBox="1"/>
          <p:nvPr/>
        </p:nvSpPr>
        <p:spPr>
          <a:xfrm>
            <a:off x="244672" y="132057"/>
            <a:ext cx="1194732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500" b="1" dirty="0">
                <a:solidFill>
                  <a:schemeClr val="bg1"/>
                </a:solidFill>
              </a:rPr>
              <a:t>PROJENİN AŞAMALARI/A MODÜLÜ/YETENEK HARİTASI:</a:t>
            </a:r>
            <a:endParaRPr lang="tr-TR" sz="2500" dirty="0"/>
          </a:p>
        </p:txBody>
      </p:sp>
    </p:spTree>
    <p:extLst>
      <p:ext uri="{BB962C8B-B14F-4D97-AF65-F5344CB8AC3E}">
        <p14:creationId xmlns:p14="http://schemas.microsoft.com/office/powerpoint/2010/main" val="2638208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>
            <a:hlinkClick r:id="" action="ppaction://noaction"/>
            <a:extLst>
              <a:ext uri="{FF2B5EF4-FFF2-40B4-BE49-F238E27FC236}">
                <a16:creationId xmlns:a16="http://schemas.microsoft.com/office/drawing/2014/main" id="{A79EF12A-AD99-450D-A3AF-4700A6E700A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59114" y="5996232"/>
            <a:ext cx="764321" cy="62993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Dikdörtgen 3">
            <a:extLst>
              <a:ext uri="{FF2B5EF4-FFF2-40B4-BE49-F238E27FC236}">
                <a16:creationId xmlns:a16="http://schemas.microsoft.com/office/drawing/2014/main" id="{35847989-81D3-44D7-A01D-1A4E20D1DCAA}"/>
              </a:ext>
            </a:extLst>
          </p:cNvPr>
          <p:cNvSpPr/>
          <p:nvPr/>
        </p:nvSpPr>
        <p:spPr>
          <a:xfrm>
            <a:off x="811070" y="1060427"/>
            <a:ext cx="7856959" cy="47859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71463" indent="-271463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None/>
            </a:pPr>
            <a:r>
              <a:rPr lang="tr-TR" sz="2500" b="1" dirty="0"/>
              <a:t>AŞAMA 2: VERİ GİRİŞLERİ/ÖLÇÜLECEK YETENEK ALANLARI</a:t>
            </a: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tr-TR" sz="2500" b="1" dirty="0"/>
              <a:t>Sözel-Dil Yeteneği</a:t>
            </a: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tr-TR" sz="2500" b="1" dirty="0"/>
              <a:t>Mantıksal-Matematiksel Yetenek</a:t>
            </a: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tr-TR" sz="2500" b="1" dirty="0"/>
              <a:t>Sosyal-İletişim yeteneği</a:t>
            </a: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tr-TR" sz="2500" b="1" dirty="0"/>
              <a:t>Kişisel-</a:t>
            </a:r>
            <a:r>
              <a:rPr lang="tr-TR" sz="2500" b="1" dirty="0" err="1"/>
              <a:t>Özedönük</a:t>
            </a:r>
            <a:r>
              <a:rPr lang="tr-TR" sz="2500" b="1" dirty="0"/>
              <a:t> Yetenek</a:t>
            </a: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tr-TR" sz="2500" b="1" dirty="0"/>
              <a:t>İşitsel-Müzikal Yetenek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tr-TR" sz="2500" b="1" dirty="0"/>
              <a:t>Görsel-Uzamsal Yetenek</a:t>
            </a: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tr-TR" sz="2500" b="1" dirty="0"/>
              <a:t>Bedensel-</a:t>
            </a:r>
            <a:r>
              <a:rPr lang="tr-TR" sz="2500" b="1" dirty="0" err="1"/>
              <a:t>Kinestetik</a:t>
            </a:r>
            <a:r>
              <a:rPr lang="tr-TR" sz="2500" b="1" dirty="0"/>
              <a:t> Yetenek</a:t>
            </a: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tr-TR" sz="2500" b="1" dirty="0"/>
              <a:t>Doğa Yeteneği</a:t>
            </a:r>
          </a:p>
        </p:txBody>
      </p:sp>
      <p:sp>
        <p:nvSpPr>
          <p:cNvPr id="7" name="Metin kutusu 6">
            <a:extLst>
              <a:ext uri="{FF2B5EF4-FFF2-40B4-BE49-F238E27FC236}">
                <a16:creationId xmlns:a16="http://schemas.microsoft.com/office/drawing/2014/main" id="{7896E851-A308-427B-8FC3-9EF3DFED2FC0}"/>
              </a:ext>
            </a:extLst>
          </p:cNvPr>
          <p:cNvSpPr txBox="1"/>
          <p:nvPr/>
        </p:nvSpPr>
        <p:spPr>
          <a:xfrm>
            <a:off x="244672" y="132057"/>
            <a:ext cx="1194732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500" b="1" dirty="0">
                <a:solidFill>
                  <a:schemeClr val="bg1"/>
                </a:solidFill>
              </a:rPr>
              <a:t>PROJENİN AŞAMALARI/A MODÜLÜ/YETENEK HARİTASI:</a:t>
            </a:r>
            <a:endParaRPr lang="tr-TR" sz="2500" dirty="0"/>
          </a:p>
        </p:txBody>
      </p:sp>
    </p:spTree>
    <p:extLst>
      <p:ext uri="{BB962C8B-B14F-4D97-AF65-F5344CB8AC3E}">
        <p14:creationId xmlns:p14="http://schemas.microsoft.com/office/powerpoint/2010/main" val="23081088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>
            <a:extLst>
              <a:ext uri="{FF2B5EF4-FFF2-40B4-BE49-F238E27FC236}">
                <a16:creationId xmlns:a16="http://schemas.microsoft.com/office/drawing/2014/main" id="{0B67A480-D9ED-4C99-8276-837E7DC3AE22}"/>
              </a:ext>
            </a:extLst>
          </p:cNvPr>
          <p:cNvSpPr/>
          <p:nvPr/>
        </p:nvSpPr>
        <p:spPr>
          <a:xfrm>
            <a:off x="485776" y="1070800"/>
            <a:ext cx="11537659" cy="55553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500" b="1" dirty="0"/>
              <a:t>AŞAMA 2: VERİ GİRİŞLERİ/OKUL MÜDÜRÜNÜN/YETKİLİSİNİN SİSTEME GİRİŞİ</a:t>
            </a:r>
          </a:p>
          <a:p>
            <a:endParaRPr lang="tr-TR" sz="2500" b="1" dirty="0"/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tr-TR" sz="2500" b="1" dirty="0">
                <a:hlinkClick r:id="rId3"/>
              </a:rPr>
              <a:t>www.globaltestsystem.com</a:t>
            </a:r>
            <a:r>
              <a:rPr lang="tr-TR" sz="2500" b="1" dirty="0"/>
              <a:t> sitesine girilir.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tr-TR" sz="2500" b="1" dirty="0"/>
              <a:t>Açılan pencerede OKUL YETKİLİSİ butonuna tıklanır.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tr-TR" sz="2500" b="1" dirty="0"/>
              <a:t>Açılan pencerede birinci kutuya OKUL KODU, ikinci kutuya da OKUL ŞİFRESİ girilir.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/>
              <a:tabLst>
                <a:tab pos="539750" algn="l"/>
              </a:tabLst>
            </a:pPr>
            <a:r>
              <a:rPr lang="tr-TR" sz="2500" b="1" dirty="0"/>
              <a:t>Sisteme girildikten sonra sol menüden SINIF EKLE butonuna tıklanır.</a:t>
            </a:r>
            <a:br>
              <a:rPr lang="tr-TR" sz="2500" b="1" dirty="0"/>
            </a:br>
            <a:r>
              <a:rPr lang="tr-TR" sz="2500" b="1" dirty="0"/>
              <a:t>Açılan sayfada;</a:t>
            </a:r>
            <a:br>
              <a:rPr lang="tr-TR" sz="2500" b="1" dirty="0"/>
            </a:br>
            <a:r>
              <a:rPr lang="tr-TR" sz="2500" b="1" dirty="0"/>
              <a:t>* Sınıf adı eklenir ve DEĞİŞİKLİKLERİ KAYDET butonuna basılır.</a:t>
            </a:r>
            <a:br>
              <a:rPr lang="tr-TR" sz="2500" b="1" dirty="0"/>
            </a:br>
            <a:r>
              <a:rPr lang="tr-TR" sz="2500" b="1" dirty="0"/>
              <a:t>* Sınıfa MIT İlkokul testi atanır. DEĞİŞİKLİKLERİ KAYDET butonuna basılır.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/>
              <a:tabLst>
                <a:tab pos="539750" algn="l"/>
              </a:tabLst>
            </a:pPr>
            <a:r>
              <a:rPr lang="tr-TR" sz="2500" b="1" dirty="0"/>
              <a:t>Sistemin otomatik olarak atadığı Sınıf Kodu ve Sınıf Şifreleri, o sınıfların öğretmenlerine verilir. 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/>
              <a:tabLst>
                <a:tab pos="539750" algn="l"/>
              </a:tabLst>
            </a:pPr>
            <a:r>
              <a:rPr lang="tr-TR" sz="2500" b="1" dirty="0"/>
              <a:t>Testler sınıf öğretmenleri tarafından veri girişi yapılarak doldurulur.</a:t>
            </a:r>
          </a:p>
        </p:txBody>
      </p:sp>
      <p:pic>
        <p:nvPicPr>
          <p:cNvPr id="6" name="Resim 5">
            <a:hlinkClick r:id="" action="ppaction://noaction"/>
            <a:extLst>
              <a:ext uri="{FF2B5EF4-FFF2-40B4-BE49-F238E27FC236}">
                <a16:creationId xmlns:a16="http://schemas.microsoft.com/office/drawing/2014/main" id="{AE2614AE-B117-47C6-8B67-549F1230BA2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59114" y="5996232"/>
            <a:ext cx="764321" cy="62993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Metin kutusu 7">
            <a:extLst>
              <a:ext uri="{FF2B5EF4-FFF2-40B4-BE49-F238E27FC236}">
                <a16:creationId xmlns:a16="http://schemas.microsoft.com/office/drawing/2014/main" id="{73499EB6-6CB4-4C4E-B190-C48FBDC7E7EE}"/>
              </a:ext>
            </a:extLst>
          </p:cNvPr>
          <p:cNvSpPr txBox="1"/>
          <p:nvPr/>
        </p:nvSpPr>
        <p:spPr>
          <a:xfrm>
            <a:off x="244672" y="132057"/>
            <a:ext cx="1194732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500" b="1" dirty="0">
                <a:solidFill>
                  <a:schemeClr val="bg1"/>
                </a:solidFill>
              </a:rPr>
              <a:t>PROJENİN AŞAMALARI/A MODÜLÜ/YETENEK HARİTASI:</a:t>
            </a:r>
            <a:endParaRPr lang="tr-TR" sz="2500" dirty="0"/>
          </a:p>
        </p:txBody>
      </p:sp>
    </p:spTree>
    <p:extLst>
      <p:ext uri="{BB962C8B-B14F-4D97-AF65-F5344CB8AC3E}">
        <p14:creationId xmlns:p14="http://schemas.microsoft.com/office/powerpoint/2010/main" val="10100711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>
            <a:extLst>
              <a:ext uri="{FF2B5EF4-FFF2-40B4-BE49-F238E27FC236}">
                <a16:creationId xmlns:a16="http://schemas.microsoft.com/office/drawing/2014/main" id="{0B67A480-D9ED-4C99-8276-837E7DC3AE22}"/>
              </a:ext>
            </a:extLst>
          </p:cNvPr>
          <p:cNvSpPr/>
          <p:nvPr/>
        </p:nvSpPr>
        <p:spPr>
          <a:xfrm>
            <a:off x="509125" y="1070800"/>
            <a:ext cx="11514310" cy="55553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500" b="1" dirty="0"/>
              <a:t>AŞAMA 2: VERİ GİRİŞLERİ/SINIF ÖĞRETMENLERİNİN SİSTEME GİRİŞİ:</a:t>
            </a:r>
          </a:p>
          <a:p>
            <a:endParaRPr lang="tr-TR" sz="2500" b="1" dirty="0"/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tr-TR" sz="2500" b="1" dirty="0">
                <a:hlinkClick r:id="rId3"/>
              </a:rPr>
              <a:t>www.globaltestsystem.com</a:t>
            </a:r>
            <a:r>
              <a:rPr lang="tr-TR" sz="2500" b="1" dirty="0"/>
              <a:t> sitesine girilir.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tr-TR" sz="2500" b="1" dirty="0"/>
              <a:t>Açılan pencerede SINIF/ÖĞRETMEN butonuna tıklanır.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tr-TR" sz="2500" b="1" dirty="0"/>
              <a:t>Açılan pencerede birinci kutuya SINIF KODU, ikinci kutuya da SINIF ŞİFRESİ girilir.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tr-TR" sz="2500" b="1" dirty="0"/>
              <a:t>Sisteme girildikten sonra sol menüden ÖĞRENCİ EKLE butonuna tıklanır. Öğrencinin bilgileri girilir. Sayfanın altındaki DEĞİŞİKLİKLERİ KAYDET butonuna tıklanarak bir sonraki öğrenciye geçilir.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tr-TR" sz="2500" b="1" dirty="0"/>
              <a:t>Sınıftaki tüm öğrenciler eklendikten sonra, sol menüden TESTLER butonuna tıklanır ve öğrenci listesi görülür. Her öğrenci için TESTE BAŞLA butonuna tıklanarak test doldurulur. 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tr-TR" sz="2500" b="1" dirty="0"/>
              <a:t>Testteki tüm sorular doldurulduktan sonra kaydedip bir sonraki öğrenciye geçilir.</a:t>
            </a:r>
          </a:p>
        </p:txBody>
      </p:sp>
      <p:pic>
        <p:nvPicPr>
          <p:cNvPr id="6" name="Resim 5">
            <a:hlinkClick r:id="" action="ppaction://noaction"/>
            <a:extLst>
              <a:ext uri="{FF2B5EF4-FFF2-40B4-BE49-F238E27FC236}">
                <a16:creationId xmlns:a16="http://schemas.microsoft.com/office/drawing/2014/main" id="{B820579D-3EF1-480F-9BE5-34EC53D45AB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59114" y="5996232"/>
            <a:ext cx="764321" cy="62993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Metin kutusu 7">
            <a:extLst>
              <a:ext uri="{FF2B5EF4-FFF2-40B4-BE49-F238E27FC236}">
                <a16:creationId xmlns:a16="http://schemas.microsoft.com/office/drawing/2014/main" id="{281B89AE-842E-43D6-80DC-DD874B737E27}"/>
              </a:ext>
            </a:extLst>
          </p:cNvPr>
          <p:cNvSpPr txBox="1"/>
          <p:nvPr/>
        </p:nvSpPr>
        <p:spPr>
          <a:xfrm>
            <a:off x="244672" y="132057"/>
            <a:ext cx="1194732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500" b="1" dirty="0">
                <a:solidFill>
                  <a:schemeClr val="bg1"/>
                </a:solidFill>
              </a:rPr>
              <a:t>PROJENİN AŞAMALARI/A MODÜLÜ/YETENEK HARİTASI:</a:t>
            </a:r>
            <a:endParaRPr lang="tr-TR" sz="2500" dirty="0"/>
          </a:p>
        </p:txBody>
      </p:sp>
    </p:spTree>
    <p:extLst>
      <p:ext uri="{BB962C8B-B14F-4D97-AF65-F5344CB8AC3E}">
        <p14:creationId xmlns:p14="http://schemas.microsoft.com/office/powerpoint/2010/main" val="7879378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1"/>
          <p:cNvSpPr>
            <a:spLocks noGrp="1"/>
          </p:cNvSpPr>
          <p:nvPr>
            <p:ph idx="1"/>
          </p:nvPr>
        </p:nvSpPr>
        <p:spPr>
          <a:xfrm>
            <a:off x="244672" y="1469036"/>
            <a:ext cx="11902878" cy="498891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  <a:tabLst>
                <a:tab pos="449263" algn="l"/>
              </a:tabLst>
            </a:pPr>
            <a:r>
              <a:rPr lang="tr-TR" sz="2500" b="1" dirty="0"/>
              <a:t>Sahn-ı </a:t>
            </a:r>
            <a:r>
              <a:rPr lang="tr-TR" sz="2500" b="1" dirty="0" err="1"/>
              <a:t>Semaniye</a:t>
            </a:r>
            <a:r>
              <a:rPr lang="tr-TR" sz="2500" b="1" dirty="0"/>
              <a:t> (Sekiz Odalı/Avlulu), Fatih Sultan Mehmet tarafından Fatih Cami’nin yanına yaptırılmış ve devrinin en güçlü eğitim yuvası olarak kabul edilmiş medreselerin toplu adıdır.</a:t>
            </a:r>
          </a:p>
          <a:p>
            <a:pPr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  <a:tabLst>
                <a:tab pos="449263" algn="l"/>
              </a:tabLst>
            </a:pPr>
            <a:r>
              <a:rPr lang="tr-TR" sz="2500" b="1" dirty="0"/>
              <a:t>Sekiz anlamındadır.</a:t>
            </a:r>
          </a:p>
        </p:txBody>
      </p:sp>
      <p:sp>
        <p:nvSpPr>
          <p:cNvPr id="3" name="Metin kutusu 2"/>
          <p:cNvSpPr txBox="1"/>
          <p:nvPr/>
        </p:nvSpPr>
        <p:spPr>
          <a:xfrm>
            <a:off x="244672" y="132057"/>
            <a:ext cx="35523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>
                <a:solidFill>
                  <a:schemeClr val="bg1"/>
                </a:solidFill>
              </a:rPr>
              <a:t>SEMANIN ANLAMI</a:t>
            </a:r>
            <a:endParaRPr lang="tr-TR" sz="2400" dirty="0"/>
          </a:p>
        </p:txBody>
      </p:sp>
      <p:pic>
        <p:nvPicPr>
          <p:cNvPr id="6" name="Resim 5">
            <a:hlinkClick r:id="" action="ppaction://noaction"/>
            <a:extLst>
              <a:ext uri="{FF2B5EF4-FFF2-40B4-BE49-F238E27FC236}">
                <a16:creationId xmlns:a16="http://schemas.microsoft.com/office/drawing/2014/main" id="{50B4B868-E58E-43F4-AB0C-8AA2CAF0B41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59114" y="5996232"/>
            <a:ext cx="764321" cy="62993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417090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Resi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6944" y="2100670"/>
            <a:ext cx="11458112" cy="3075762"/>
          </a:xfrm>
          <a:prstGeom prst="rect">
            <a:avLst/>
          </a:prstGeom>
        </p:spPr>
      </p:pic>
      <p:pic>
        <p:nvPicPr>
          <p:cNvPr id="5" name="Resim 4">
            <a:hlinkClick r:id="" action="ppaction://noaction"/>
            <a:extLst>
              <a:ext uri="{FF2B5EF4-FFF2-40B4-BE49-F238E27FC236}">
                <a16:creationId xmlns:a16="http://schemas.microsoft.com/office/drawing/2014/main" id="{9300A5A4-C815-4055-BBF8-9E31D1EF582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59114" y="5996232"/>
            <a:ext cx="764321" cy="62993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Dikdörtgen 2">
            <a:extLst>
              <a:ext uri="{FF2B5EF4-FFF2-40B4-BE49-F238E27FC236}">
                <a16:creationId xmlns:a16="http://schemas.microsoft.com/office/drawing/2014/main" id="{9868E36F-1253-4E5E-8D0E-4821041EE4EA}"/>
              </a:ext>
            </a:extLst>
          </p:cNvPr>
          <p:cNvSpPr/>
          <p:nvPr/>
        </p:nvSpPr>
        <p:spPr>
          <a:xfrm>
            <a:off x="244671" y="1049537"/>
            <a:ext cx="8434633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1463" indent="-271463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None/>
            </a:pPr>
            <a:r>
              <a:rPr lang="tr-TR" sz="2500" b="1" dirty="0"/>
              <a:t>AŞAMA 2: VERİ GİRİŞLERİ/ÖRNEK TEST MADDESİ</a:t>
            </a:r>
          </a:p>
        </p:txBody>
      </p:sp>
      <p:sp>
        <p:nvSpPr>
          <p:cNvPr id="8" name="Metin kutusu 7">
            <a:extLst>
              <a:ext uri="{FF2B5EF4-FFF2-40B4-BE49-F238E27FC236}">
                <a16:creationId xmlns:a16="http://schemas.microsoft.com/office/drawing/2014/main" id="{6583E8AA-1625-4B62-AC95-BF8C5AE48E7B}"/>
              </a:ext>
            </a:extLst>
          </p:cNvPr>
          <p:cNvSpPr txBox="1"/>
          <p:nvPr/>
        </p:nvSpPr>
        <p:spPr>
          <a:xfrm>
            <a:off x="244672" y="132057"/>
            <a:ext cx="1194732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500" b="1" dirty="0">
                <a:solidFill>
                  <a:schemeClr val="bg1"/>
                </a:solidFill>
              </a:rPr>
              <a:t>PROJENİN AŞAMALARI/A MODÜLÜ/YETENEK HARİTASI:</a:t>
            </a:r>
            <a:endParaRPr lang="tr-TR" sz="2500" dirty="0"/>
          </a:p>
        </p:txBody>
      </p:sp>
    </p:spTree>
    <p:extLst>
      <p:ext uri="{BB962C8B-B14F-4D97-AF65-F5344CB8AC3E}">
        <p14:creationId xmlns:p14="http://schemas.microsoft.com/office/powerpoint/2010/main" val="8501954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35360" y="1209576"/>
            <a:ext cx="11713301" cy="4032448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None/>
            </a:pPr>
            <a:r>
              <a:rPr lang="tr-TR" sz="2500" b="1" dirty="0"/>
              <a:t>AŞAMA 3: RAPORLAMA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tr-TR" sz="2500" b="1" dirty="0"/>
              <a:t>Bu aşama yaklaşık olarak 1,5 aylık süreyi kapsayacaktır.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tr-TR" sz="2500" b="1" dirty="0"/>
              <a:t>Her öğrenci için 9 ve 14 sayfalık «Bireysel Öğrenci Yetenek Raporu» hazırlanacaktır. 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tr-TR" sz="2500" b="1" dirty="0"/>
              <a:t>Raporlar, Dr. </a:t>
            </a:r>
            <a:r>
              <a:rPr lang="tr-TR" sz="2500" b="1" dirty="0" err="1"/>
              <a:t>Öğr</a:t>
            </a:r>
            <a:r>
              <a:rPr lang="tr-TR" sz="2500" b="1" dirty="0"/>
              <a:t>. </a:t>
            </a:r>
            <a:r>
              <a:rPr lang="tr-TR" sz="2500" b="1" dirty="0" err="1"/>
              <a:t>Üy</a:t>
            </a:r>
            <a:r>
              <a:rPr lang="tr-TR" sz="2500" b="1" dirty="0"/>
              <a:t>. Oktay Aydın tarafından düzenlenecek ve </a:t>
            </a:r>
            <a:r>
              <a:rPr lang="tr-TR" sz="2500" b="1" dirty="0" err="1"/>
              <a:t>pdf</a:t>
            </a:r>
            <a:r>
              <a:rPr lang="tr-TR" sz="2500" b="1" dirty="0"/>
              <a:t> formatında hazırlanarak Sakarya Milli Eğitim Müdürlüğü’ne mail yolu ile gönderilecektir. 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tr-TR" sz="2500" b="1" dirty="0"/>
              <a:t>Sakarya Milli Eğitim Müdürlüğü, raporları ilgili okullara mail yolu ile ulaştıracaktır.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tr-TR" sz="2500" b="1" dirty="0"/>
              <a:t>Okul yöneticileri, raporların çıktılarının alınmasını ve ilgili rehber öğretmenlere teslim edilmesini sağlayacaktır.</a:t>
            </a:r>
          </a:p>
        </p:txBody>
      </p:sp>
      <p:pic>
        <p:nvPicPr>
          <p:cNvPr id="5" name="Resim 4">
            <a:hlinkClick r:id="" action="ppaction://noaction"/>
            <a:extLst>
              <a:ext uri="{FF2B5EF4-FFF2-40B4-BE49-F238E27FC236}">
                <a16:creationId xmlns:a16="http://schemas.microsoft.com/office/drawing/2014/main" id="{766847F1-F598-4C31-8A76-0A21D2BF60F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59114" y="5996232"/>
            <a:ext cx="764321" cy="62993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Metin kutusu 6">
            <a:extLst>
              <a:ext uri="{FF2B5EF4-FFF2-40B4-BE49-F238E27FC236}">
                <a16:creationId xmlns:a16="http://schemas.microsoft.com/office/drawing/2014/main" id="{D841C9A5-A1EF-4BA9-80F1-8EB9F74D5F29}"/>
              </a:ext>
            </a:extLst>
          </p:cNvPr>
          <p:cNvSpPr txBox="1"/>
          <p:nvPr/>
        </p:nvSpPr>
        <p:spPr>
          <a:xfrm>
            <a:off x="244672" y="132057"/>
            <a:ext cx="1194732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500" b="1" dirty="0">
                <a:solidFill>
                  <a:schemeClr val="bg1"/>
                </a:solidFill>
              </a:rPr>
              <a:t>PROJENİN AŞAMALARI/A MODÜLÜ/YETENEK HARİTASI:</a:t>
            </a:r>
            <a:endParaRPr lang="tr-TR" sz="2500" dirty="0"/>
          </a:p>
        </p:txBody>
      </p:sp>
    </p:spTree>
    <p:extLst>
      <p:ext uri="{BB962C8B-B14F-4D97-AF65-F5344CB8AC3E}">
        <p14:creationId xmlns:p14="http://schemas.microsoft.com/office/powerpoint/2010/main" val="3219391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1270" y="1172091"/>
            <a:ext cx="11617291" cy="3602707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tr-TR" sz="2500" b="1" dirty="0"/>
              <a:t>AŞAMA 3: RAPORLAMA/RAPORLARIN ÖZELLİKLERİ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tr-TR" sz="2500" b="1" dirty="0"/>
              <a:t>Raporlar, «performansa dayalı» değil, «algıya dayalı» sonuçları yansıtır. 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tr-TR" sz="2500" b="1" dirty="0"/>
              <a:t>Test, ilkokuldan itibaren «yetenek» ve «</a:t>
            </a:r>
            <a:r>
              <a:rPr lang="tr-TR" sz="2500" b="1" dirty="0" err="1"/>
              <a:t>ilgi»yi</a:t>
            </a:r>
            <a:r>
              <a:rPr lang="tr-TR" sz="2500" b="1" dirty="0"/>
              <a:t> ayrı ayrı değerlendirir.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tr-TR" sz="2500" b="1" dirty="0"/>
              <a:t>MIT Testleri, «üstün yetenek» değil, «baskın yetenek ve ilgi» ile ilgilenir.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tr-TR" sz="2500" b="1" dirty="0"/>
              <a:t>Bir yetenek alanının yüksek çıkması üstün yetenek anlamına gelmediği gibi, düşük çıkması da yeteneksizlik anlamına kesinlikle gelmez.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tr-TR" sz="2500" b="1" dirty="0"/>
              <a:t>Test raporları </a:t>
            </a:r>
            <a:r>
              <a:rPr lang="tr-TR" sz="2500" b="1" dirty="0" err="1"/>
              <a:t>metaanaliz</a:t>
            </a:r>
            <a:r>
              <a:rPr lang="tr-TR" sz="2500" b="1" dirty="0"/>
              <a:t> yapmaya imkan sağlar.</a:t>
            </a:r>
          </a:p>
        </p:txBody>
      </p:sp>
      <p:pic>
        <p:nvPicPr>
          <p:cNvPr id="5" name="Resim 4">
            <a:hlinkClick r:id="" action="ppaction://noaction"/>
            <a:extLst>
              <a:ext uri="{FF2B5EF4-FFF2-40B4-BE49-F238E27FC236}">
                <a16:creationId xmlns:a16="http://schemas.microsoft.com/office/drawing/2014/main" id="{6AB710C5-0CCA-42F8-9378-A1AF6EE65EB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59114" y="5996232"/>
            <a:ext cx="764321" cy="62993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Metin kutusu 6">
            <a:extLst>
              <a:ext uri="{FF2B5EF4-FFF2-40B4-BE49-F238E27FC236}">
                <a16:creationId xmlns:a16="http://schemas.microsoft.com/office/drawing/2014/main" id="{21F28892-D2DC-4813-8C94-9FD07D70C52B}"/>
              </a:ext>
            </a:extLst>
          </p:cNvPr>
          <p:cNvSpPr txBox="1"/>
          <p:nvPr/>
        </p:nvSpPr>
        <p:spPr>
          <a:xfrm>
            <a:off x="244672" y="132057"/>
            <a:ext cx="1194732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500" b="1" dirty="0">
                <a:solidFill>
                  <a:schemeClr val="bg1"/>
                </a:solidFill>
              </a:rPr>
              <a:t>PROJENİN AŞAMALARI/A MODÜLÜ/YETENEK HARİTASI:</a:t>
            </a:r>
            <a:endParaRPr lang="tr-TR" sz="2500" dirty="0"/>
          </a:p>
        </p:txBody>
      </p:sp>
    </p:spTree>
    <p:extLst>
      <p:ext uri="{BB962C8B-B14F-4D97-AF65-F5344CB8AC3E}">
        <p14:creationId xmlns:p14="http://schemas.microsoft.com/office/powerpoint/2010/main" val="447383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14123" y="1222400"/>
            <a:ext cx="11809312" cy="2520280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None/>
            </a:pPr>
            <a:r>
              <a:rPr lang="tr-TR" sz="2500" b="1" dirty="0"/>
              <a:t>AŞAMA 4: YETENEK VE KARİYER DANIŞQMANLIĞI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tr-TR" sz="2500" b="1" dirty="0"/>
              <a:t>Bu aşama, yaklaşık 2 aylık süreyi kapsayacaktır.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tr-TR" sz="2500" b="1" dirty="0"/>
              <a:t>Okullarda rehber öğretmenler tarafından talep eden veli ve öğrencilere yönelik «yetenek ve kariyer danışmanlığı görüşmeleri» yapılacaktır. 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tr-TR" sz="2500" b="1" dirty="0"/>
              <a:t>Yetenek ve kariyer görüşmeleri, «yetenek raporları» kapsamında yapılacak ve görüşme sonunda raporlar veli/öğrenciye teslim edilecektir.</a:t>
            </a:r>
          </a:p>
        </p:txBody>
      </p:sp>
      <p:pic>
        <p:nvPicPr>
          <p:cNvPr id="5" name="Resim 4">
            <a:hlinkClick r:id="" action="ppaction://noaction"/>
            <a:extLst>
              <a:ext uri="{FF2B5EF4-FFF2-40B4-BE49-F238E27FC236}">
                <a16:creationId xmlns:a16="http://schemas.microsoft.com/office/drawing/2014/main" id="{4ACA248B-739E-4175-B9D7-A7EFEB5CBB4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59114" y="5996232"/>
            <a:ext cx="764321" cy="62993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Metin kutusu 6">
            <a:extLst>
              <a:ext uri="{FF2B5EF4-FFF2-40B4-BE49-F238E27FC236}">
                <a16:creationId xmlns:a16="http://schemas.microsoft.com/office/drawing/2014/main" id="{BB4BDCD3-CA1C-4D9D-89CD-30F10A685FF2}"/>
              </a:ext>
            </a:extLst>
          </p:cNvPr>
          <p:cNvSpPr txBox="1"/>
          <p:nvPr/>
        </p:nvSpPr>
        <p:spPr>
          <a:xfrm>
            <a:off x="244672" y="132057"/>
            <a:ext cx="1194732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500" b="1" dirty="0">
                <a:solidFill>
                  <a:schemeClr val="bg1"/>
                </a:solidFill>
              </a:rPr>
              <a:t>PROJENİN AŞAMALARI/A MODÜLÜ/YETENEK HARİTASI:</a:t>
            </a:r>
            <a:endParaRPr lang="tr-TR" sz="2500" dirty="0"/>
          </a:p>
        </p:txBody>
      </p:sp>
    </p:spTree>
    <p:extLst>
      <p:ext uri="{BB962C8B-B14F-4D97-AF65-F5344CB8AC3E}">
        <p14:creationId xmlns:p14="http://schemas.microsoft.com/office/powerpoint/2010/main" val="3389346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14123" y="1067516"/>
            <a:ext cx="11809312" cy="3420918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None/>
            </a:pPr>
            <a:r>
              <a:rPr lang="tr-TR" sz="2500" b="1" dirty="0"/>
              <a:t>AŞAMA 5: PROJE RAPOR SUNUMU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tr-TR" sz="2500" b="1" dirty="0"/>
              <a:t>Her okul için «Okul Yetenek Raporu» hazırlanacaktır.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tr-TR" sz="2500" b="1" dirty="0"/>
              <a:t>Her ilçe için «İlçe Yetenek Raporları» hazırlanacaktır. 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tr-TR" sz="2500" b="1" dirty="0"/>
              <a:t>Sakarya ili için «Sakarya Yetenek Raporu» hazırlanacaktır.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tr-TR" sz="2500" b="1" dirty="0"/>
              <a:t>Raporlar, Dr. </a:t>
            </a:r>
            <a:r>
              <a:rPr lang="tr-TR" sz="2500" b="1" dirty="0" err="1"/>
              <a:t>Öğr</a:t>
            </a:r>
            <a:r>
              <a:rPr lang="tr-TR" sz="2500" b="1" dirty="0"/>
              <a:t>. </a:t>
            </a:r>
            <a:r>
              <a:rPr lang="tr-TR" sz="2500" b="1" dirty="0" err="1"/>
              <a:t>Üy</a:t>
            </a:r>
            <a:r>
              <a:rPr lang="tr-TR" sz="2500" b="1" dirty="0"/>
              <a:t>. Oktay Aydın tarafından hazırlanacak ve </a:t>
            </a:r>
            <a:r>
              <a:rPr lang="tr-TR" sz="2500" b="1" dirty="0" err="1"/>
              <a:t>pdf</a:t>
            </a:r>
            <a:r>
              <a:rPr lang="tr-TR" sz="2500" b="1" dirty="0"/>
              <a:t> formatında düzenlenerek Sakarya Milli Eğitim Müdürlüğü’ne mail yolu ile gönderilecektir.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tr-TR" sz="2500" b="1" dirty="0"/>
              <a:t>Sakarya Milli Eğitim Müdürlüğü bünyesinde düzenlenecek bir sunum ortamında Dr. </a:t>
            </a:r>
            <a:r>
              <a:rPr lang="tr-TR" sz="2500" b="1" dirty="0" err="1"/>
              <a:t>Öğr</a:t>
            </a:r>
            <a:r>
              <a:rPr lang="tr-TR" sz="2500" b="1" dirty="0"/>
              <a:t>. </a:t>
            </a:r>
            <a:r>
              <a:rPr lang="tr-TR" sz="2500" b="1" dirty="0" err="1"/>
              <a:t>Üy</a:t>
            </a:r>
            <a:r>
              <a:rPr lang="tr-TR" sz="2500" b="1" dirty="0"/>
              <a:t>. Oktay Aydın tarafından «Sakarya Yetenek Haritası Raporu» ile ilgili sunum yapılacaktır.</a:t>
            </a:r>
          </a:p>
        </p:txBody>
      </p:sp>
      <p:sp>
        <p:nvSpPr>
          <p:cNvPr id="6" name="Metin kutusu 5">
            <a:hlinkClick r:id="rId3" action="ppaction://hlinkfile"/>
          </p:cNvPr>
          <p:cNvSpPr txBox="1"/>
          <p:nvPr/>
        </p:nvSpPr>
        <p:spPr>
          <a:xfrm>
            <a:off x="1057975" y="5860734"/>
            <a:ext cx="20837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Okul Öncesi Raporu</a:t>
            </a:r>
          </a:p>
        </p:txBody>
      </p:sp>
      <p:sp>
        <p:nvSpPr>
          <p:cNvPr id="15" name="Metin kutusu 14">
            <a:hlinkClick r:id="rId4" action="ppaction://hlinkfile"/>
          </p:cNvPr>
          <p:cNvSpPr txBox="1"/>
          <p:nvPr/>
        </p:nvSpPr>
        <p:spPr>
          <a:xfrm>
            <a:off x="3723968" y="5836339"/>
            <a:ext cx="17145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İlkokul Raporu</a:t>
            </a:r>
          </a:p>
        </p:txBody>
      </p:sp>
      <p:sp>
        <p:nvSpPr>
          <p:cNvPr id="14" name="Metin kutusu 13">
            <a:hlinkClick r:id="rId5" action="ppaction://hlinkfile"/>
          </p:cNvPr>
          <p:cNvSpPr txBox="1"/>
          <p:nvPr/>
        </p:nvSpPr>
        <p:spPr>
          <a:xfrm>
            <a:off x="8775606" y="5830473"/>
            <a:ext cx="17145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Lise Raporu</a:t>
            </a:r>
          </a:p>
        </p:txBody>
      </p:sp>
      <p:sp>
        <p:nvSpPr>
          <p:cNvPr id="17" name="Metin kutusu 16">
            <a:hlinkClick r:id="rId6" action="ppaction://hlinkfile"/>
          </p:cNvPr>
          <p:cNvSpPr txBox="1"/>
          <p:nvPr/>
        </p:nvSpPr>
        <p:spPr>
          <a:xfrm>
            <a:off x="6002578" y="5852080"/>
            <a:ext cx="21907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Ortaokul Raporu</a:t>
            </a:r>
          </a:p>
        </p:txBody>
      </p:sp>
      <p:pic>
        <p:nvPicPr>
          <p:cNvPr id="20" name="Resim 19">
            <a:hlinkClick r:id="" action="ppaction://noaction"/>
            <a:extLst>
              <a:ext uri="{FF2B5EF4-FFF2-40B4-BE49-F238E27FC236}">
                <a16:creationId xmlns:a16="http://schemas.microsoft.com/office/drawing/2014/main" id="{3E4E8937-CDF7-4D87-8989-5CC47D3343B3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59114" y="5996232"/>
            <a:ext cx="764321" cy="62993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2" name="Metin kutusu 21">
            <a:extLst>
              <a:ext uri="{FF2B5EF4-FFF2-40B4-BE49-F238E27FC236}">
                <a16:creationId xmlns:a16="http://schemas.microsoft.com/office/drawing/2014/main" id="{DF7A8412-5FBB-4DEE-ABB5-DFCF97C2EA84}"/>
              </a:ext>
            </a:extLst>
          </p:cNvPr>
          <p:cNvSpPr txBox="1"/>
          <p:nvPr/>
        </p:nvSpPr>
        <p:spPr>
          <a:xfrm>
            <a:off x="244672" y="132057"/>
            <a:ext cx="1194732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500" b="1" dirty="0">
                <a:solidFill>
                  <a:schemeClr val="bg1"/>
                </a:solidFill>
              </a:rPr>
              <a:t>PROJENİN AŞAMALARI/A MODÜLÜ/YETENEK HARİTASI:</a:t>
            </a:r>
            <a:endParaRPr lang="tr-TR" sz="2500" dirty="0"/>
          </a:p>
        </p:txBody>
      </p:sp>
    </p:spTree>
    <p:extLst>
      <p:ext uri="{BB962C8B-B14F-4D97-AF65-F5344CB8AC3E}">
        <p14:creationId xmlns:p14="http://schemas.microsoft.com/office/powerpoint/2010/main" val="3370742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İçerik Yer Tutucusu 2">
            <a:extLst>
              <a:ext uri="{FF2B5EF4-FFF2-40B4-BE49-F238E27FC236}">
                <a16:creationId xmlns:a16="http://schemas.microsoft.com/office/drawing/2014/main" id="{B6FA1D8D-953D-4ED1-BE6B-2ECFD72BC2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603" y="1257429"/>
            <a:ext cx="11809312" cy="1861964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tr-TR" sz="2500" b="1" dirty="0"/>
              <a:t>Anaokulundan liseye örgün eğitimde «Yetenek Odaklı Eğitim </a:t>
            </a:r>
            <a:r>
              <a:rPr lang="tr-TR" sz="2500" b="1" dirty="0" err="1"/>
              <a:t>Modeli»nin</a:t>
            </a:r>
            <a:r>
              <a:rPr lang="tr-TR" sz="2500" b="1" dirty="0"/>
              <a:t> uygulanması esas alınmaktadır.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tr-TR" sz="2500" b="1" dirty="0"/>
              <a:t>«Yetenek Odaklı Eğitim </a:t>
            </a:r>
            <a:r>
              <a:rPr lang="tr-TR" sz="2500" b="1" dirty="0" err="1"/>
              <a:t>Modeli»nin</a:t>
            </a:r>
            <a:r>
              <a:rPr lang="tr-TR" sz="2500" b="1" dirty="0"/>
              <a:t> örgün eğitim sisteminde uygulanması ile ilgili aşamalar aşağıdaki gibidir:</a:t>
            </a:r>
          </a:p>
        </p:txBody>
      </p:sp>
      <p:pic>
        <p:nvPicPr>
          <p:cNvPr id="18" name="Resim 17">
            <a:hlinkClick r:id="" action="ppaction://noaction"/>
            <a:extLst>
              <a:ext uri="{FF2B5EF4-FFF2-40B4-BE49-F238E27FC236}">
                <a16:creationId xmlns:a16="http://schemas.microsoft.com/office/drawing/2014/main" id="{F796EA52-E4F4-4373-9C46-C8847B03CD4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59114" y="5996232"/>
            <a:ext cx="764321" cy="62993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9" name="Metin kutusu 18">
            <a:extLst>
              <a:ext uri="{FF2B5EF4-FFF2-40B4-BE49-F238E27FC236}">
                <a16:creationId xmlns:a16="http://schemas.microsoft.com/office/drawing/2014/main" id="{A3FCBF3E-2570-4918-90A7-84844FA76950}"/>
              </a:ext>
            </a:extLst>
          </p:cNvPr>
          <p:cNvSpPr txBox="1"/>
          <p:nvPr/>
        </p:nvSpPr>
        <p:spPr>
          <a:xfrm>
            <a:off x="244672" y="132057"/>
            <a:ext cx="1194732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500" b="1" dirty="0">
                <a:solidFill>
                  <a:schemeClr val="bg1"/>
                </a:solidFill>
              </a:rPr>
              <a:t>PROJENİN AŞAMALARI/B MODÜLÜ/TEORİK ÇERÇEVE:</a:t>
            </a:r>
            <a:endParaRPr lang="tr-TR" sz="2500" dirty="0"/>
          </a:p>
        </p:txBody>
      </p:sp>
      <p:grpSp>
        <p:nvGrpSpPr>
          <p:cNvPr id="16" name="Grup 15">
            <a:extLst>
              <a:ext uri="{FF2B5EF4-FFF2-40B4-BE49-F238E27FC236}">
                <a16:creationId xmlns:a16="http://schemas.microsoft.com/office/drawing/2014/main" id="{C2337E1E-B74E-4A8F-9E37-4717132B6EAD}"/>
              </a:ext>
            </a:extLst>
          </p:cNvPr>
          <p:cNvGrpSpPr/>
          <p:nvPr/>
        </p:nvGrpSpPr>
        <p:grpSpPr>
          <a:xfrm>
            <a:off x="0" y="3604589"/>
            <a:ext cx="12192000" cy="1995982"/>
            <a:chOff x="866109" y="3691789"/>
            <a:chExt cx="11468843" cy="1557614"/>
          </a:xfrm>
        </p:grpSpPr>
        <p:grpSp>
          <p:nvGrpSpPr>
            <p:cNvPr id="15" name="Grup 14">
              <a:extLst>
                <a:ext uri="{FF2B5EF4-FFF2-40B4-BE49-F238E27FC236}">
                  <a16:creationId xmlns:a16="http://schemas.microsoft.com/office/drawing/2014/main" id="{5DB60E42-B0A6-45A5-85BD-2A6D5B7C4274}"/>
                </a:ext>
              </a:extLst>
            </p:cNvPr>
            <p:cNvGrpSpPr/>
            <p:nvPr/>
          </p:nvGrpSpPr>
          <p:grpSpPr>
            <a:xfrm>
              <a:off x="866109" y="3696183"/>
              <a:ext cx="9059126" cy="1553220"/>
              <a:chOff x="857232" y="2852805"/>
              <a:chExt cx="10165318" cy="1553220"/>
            </a:xfrm>
          </p:grpSpPr>
          <p:grpSp>
            <p:nvGrpSpPr>
              <p:cNvPr id="14" name="Grup 13">
                <a:extLst>
                  <a:ext uri="{FF2B5EF4-FFF2-40B4-BE49-F238E27FC236}">
                    <a16:creationId xmlns:a16="http://schemas.microsoft.com/office/drawing/2014/main" id="{F9F45BED-AE82-4DBC-B254-6CE1A26B2F9D}"/>
                  </a:ext>
                </a:extLst>
              </p:cNvPr>
              <p:cNvGrpSpPr/>
              <p:nvPr/>
            </p:nvGrpSpPr>
            <p:grpSpPr>
              <a:xfrm>
                <a:off x="857232" y="2852805"/>
                <a:ext cx="10165318" cy="1553220"/>
                <a:chOff x="-1558973" y="2906101"/>
                <a:chExt cx="10165318" cy="1389281"/>
              </a:xfrm>
            </p:grpSpPr>
            <p:grpSp>
              <p:nvGrpSpPr>
                <p:cNvPr id="5" name="Grup 4">
                  <a:extLst>
                    <a:ext uri="{FF2B5EF4-FFF2-40B4-BE49-F238E27FC236}">
                      <a16:creationId xmlns:a16="http://schemas.microsoft.com/office/drawing/2014/main" id="{2AA68778-8791-4FDC-8718-2F687034BBCA}"/>
                    </a:ext>
                  </a:extLst>
                </p:cNvPr>
                <p:cNvGrpSpPr/>
                <p:nvPr/>
              </p:nvGrpSpPr>
              <p:grpSpPr>
                <a:xfrm>
                  <a:off x="-1558973" y="2906101"/>
                  <a:ext cx="10165318" cy="1389281"/>
                  <a:chOff x="-1763725" y="2999077"/>
                  <a:chExt cx="10449005" cy="1389281"/>
                </a:xfrm>
              </p:grpSpPr>
              <p:sp>
                <p:nvSpPr>
                  <p:cNvPr id="3" name="Dikdörtgen: Yuvarlatılmış Köşeler 2">
                    <a:extLst>
                      <a:ext uri="{FF2B5EF4-FFF2-40B4-BE49-F238E27FC236}">
                        <a16:creationId xmlns:a16="http://schemas.microsoft.com/office/drawing/2014/main" id="{49ABF1E4-771B-4719-835A-D81462E8580F}"/>
                      </a:ext>
                    </a:extLst>
                  </p:cNvPr>
                  <p:cNvSpPr/>
                  <p:nvPr/>
                </p:nvSpPr>
                <p:spPr>
                  <a:xfrm>
                    <a:off x="-1621310" y="2999079"/>
                    <a:ext cx="2228295" cy="577049"/>
                  </a:xfrm>
                  <a:prstGeom prst="roundRect">
                    <a:avLst/>
                  </a:prstGeom>
                  <a:solidFill>
                    <a:srgbClr val="1C6FD9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r>
                      <a:rPr lang="tr-TR" sz="2500" b="1" dirty="0"/>
                      <a:t>ANAOKULU</a:t>
                    </a:r>
                  </a:p>
                </p:txBody>
              </p:sp>
              <p:sp>
                <p:nvSpPr>
                  <p:cNvPr id="20" name="Dikdörtgen: Yuvarlatılmış Köşeler 19">
                    <a:extLst>
                      <a:ext uri="{FF2B5EF4-FFF2-40B4-BE49-F238E27FC236}">
                        <a16:creationId xmlns:a16="http://schemas.microsoft.com/office/drawing/2014/main" id="{9686D62F-14A0-4EA2-97FF-4A189CABCBB7}"/>
                      </a:ext>
                    </a:extLst>
                  </p:cNvPr>
                  <p:cNvSpPr/>
                  <p:nvPr/>
                </p:nvSpPr>
                <p:spPr>
                  <a:xfrm>
                    <a:off x="1059287" y="2999077"/>
                    <a:ext cx="2228294" cy="577049"/>
                  </a:xfrm>
                  <a:prstGeom prst="roundRect">
                    <a:avLst/>
                  </a:prstGeom>
                  <a:solidFill>
                    <a:srgbClr val="1C6FD9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r>
                      <a:rPr lang="tr-TR" sz="2500" b="1" dirty="0"/>
                      <a:t>İLKOKUL</a:t>
                    </a:r>
                  </a:p>
                </p:txBody>
              </p:sp>
              <p:sp>
                <p:nvSpPr>
                  <p:cNvPr id="24" name="Dikdörtgen: Yuvarlatılmış Köşeler 23">
                    <a:extLst>
                      <a:ext uri="{FF2B5EF4-FFF2-40B4-BE49-F238E27FC236}">
                        <a16:creationId xmlns:a16="http://schemas.microsoft.com/office/drawing/2014/main" id="{EB01A101-7810-49A3-B7B4-BE42A58892A6}"/>
                      </a:ext>
                    </a:extLst>
                  </p:cNvPr>
                  <p:cNvSpPr/>
                  <p:nvPr/>
                </p:nvSpPr>
                <p:spPr>
                  <a:xfrm>
                    <a:off x="3758137" y="2999078"/>
                    <a:ext cx="2228294" cy="577049"/>
                  </a:xfrm>
                  <a:prstGeom prst="roundRect">
                    <a:avLst/>
                  </a:prstGeom>
                  <a:solidFill>
                    <a:srgbClr val="1C6FD9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r>
                      <a:rPr lang="tr-TR" sz="2500" b="1" dirty="0"/>
                      <a:t>ORTAOKUL</a:t>
                    </a:r>
                  </a:p>
                </p:txBody>
              </p:sp>
              <p:sp>
                <p:nvSpPr>
                  <p:cNvPr id="27" name="Dikdörtgen: Yuvarlatılmış Köşeler 26">
                    <a:extLst>
                      <a:ext uri="{FF2B5EF4-FFF2-40B4-BE49-F238E27FC236}">
                        <a16:creationId xmlns:a16="http://schemas.microsoft.com/office/drawing/2014/main" id="{B2AB93C9-6D3C-4F76-A573-43948C2C914B}"/>
                      </a:ext>
                    </a:extLst>
                  </p:cNvPr>
                  <p:cNvSpPr/>
                  <p:nvPr/>
                </p:nvSpPr>
                <p:spPr>
                  <a:xfrm>
                    <a:off x="6456986" y="3000315"/>
                    <a:ext cx="2228294" cy="577049"/>
                  </a:xfrm>
                  <a:prstGeom prst="roundRect">
                    <a:avLst/>
                  </a:prstGeom>
                  <a:solidFill>
                    <a:srgbClr val="1C6FD9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r>
                      <a:rPr lang="tr-TR" sz="2500" b="1" dirty="0"/>
                      <a:t>LİSE</a:t>
                    </a:r>
                  </a:p>
                </p:txBody>
              </p:sp>
              <p:sp>
                <p:nvSpPr>
                  <p:cNvPr id="28" name="Dikdörtgen: Yuvarlatılmış Köşeler 27">
                    <a:extLst>
                      <a:ext uri="{FF2B5EF4-FFF2-40B4-BE49-F238E27FC236}">
                        <a16:creationId xmlns:a16="http://schemas.microsoft.com/office/drawing/2014/main" id="{F252CB3B-7147-45BF-969C-856900C97773}"/>
                      </a:ext>
                    </a:extLst>
                  </p:cNvPr>
                  <p:cNvSpPr/>
                  <p:nvPr/>
                </p:nvSpPr>
                <p:spPr>
                  <a:xfrm>
                    <a:off x="-1763725" y="3811309"/>
                    <a:ext cx="2352459" cy="577049"/>
                  </a:xfrm>
                  <a:prstGeom prst="roundRect">
                    <a:avLst/>
                  </a:prstGeom>
                  <a:no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t"/>
                  <a:lstStyle/>
                  <a:p>
                    <a:r>
                      <a:rPr lang="tr-TR" sz="2000" b="1" dirty="0">
                        <a:solidFill>
                          <a:srgbClr val="C00000"/>
                        </a:solidFill>
                      </a:rPr>
                      <a:t>Yetenek Geliştirme</a:t>
                    </a:r>
                    <a:br>
                      <a:rPr lang="tr-TR" sz="2000" b="1" dirty="0">
                        <a:solidFill>
                          <a:srgbClr val="C00000"/>
                        </a:solidFill>
                      </a:rPr>
                    </a:br>
                    <a:r>
                      <a:rPr lang="tr-TR" sz="2000" b="1" dirty="0">
                        <a:solidFill>
                          <a:srgbClr val="C00000"/>
                        </a:solidFill>
                      </a:rPr>
                      <a:t>Aşaması</a:t>
                    </a:r>
                  </a:p>
                </p:txBody>
              </p:sp>
              <p:sp>
                <p:nvSpPr>
                  <p:cNvPr id="29" name="Dikdörtgen: Yuvarlatılmış Köşeler 28">
                    <a:extLst>
                      <a:ext uri="{FF2B5EF4-FFF2-40B4-BE49-F238E27FC236}">
                        <a16:creationId xmlns:a16="http://schemas.microsoft.com/office/drawing/2014/main" id="{222CE04D-E3F6-4645-8C38-5707996A4B3E}"/>
                      </a:ext>
                    </a:extLst>
                  </p:cNvPr>
                  <p:cNvSpPr/>
                  <p:nvPr/>
                </p:nvSpPr>
                <p:spPr>
                  <a:xfrm>
                    <a:off x="924682" y="3811309"/>
                    <a:ext cx="2362899" cy="577049"/>
                  </a:xfrm>
                  <a:prstGeom prst="roundRect">
                    <a:avLst/>
                  </a:prstGeom>
                  <a:no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t"/>
                  <a:lstStyle/>
                  <a:p>
                    <a:r>
                      <a:rPr lang="tr-TR" sz="2000" b="1" dirty="0">
                        <a:solidFill>
                          <a:srgbClr val="C00000"/>
                        </a:solidFill>
                      </a:rPr>
                      <a:t>Yetenek Geliştirme Aşaması</a:t>
                    </a:r>
                  </a:p>
                </p:txBody>
              </p:sp>
              <p:sp>
                <p:nvSpPr>
                  <p:cNvPr id="30" name="Dikdörtgen: Yuvarlatılmış Köşeler 29">
                    <a:extLst>
                      <a:ext uri="{FF2B5EF4-FFF2-40B4-BE49-F238E27FC236}">
                        <a16:creationId xmlns:a16="http://schemas.microsoft.com/office/drawing/2014/main" id="{5CD11A2C-AEC5-485B-ACED-4E3A1CBEBCDB}"/>
                      </a:ext>
                    </a:extLst>
                  </p:cNvPr>
                  <p:cNvSpPr/>
                  <p:nvPr/>
                </p:nvSpPr>
                <p:spPr>
                  <a:xfrm>
                    <a:off x="3758137" y="3809080"/>
                    <a:ext cx="2228294" cy="577049"/>
                  </a:xfrm>
                  <a:prstGeom prst="roundRect">
                    <a:avLst/>
                  </a:prstGeom>
                  <a:no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t"/>
                  <a:lstStyle/>
                  <a:p>
                    <a:r>
                      <a:rPr lang="tr-TR" sz="2000" b="1" dirty="0">
                        <a:solidFill>
                          <a:srgbClr val="C00000"/>
                        </a:solidFill>
                      </a:rPr>
                      <a:t>Mayalama</a:t>
                    </a:r>
                    <a:br>
                      <a:rPr lang="tr-TR" sz="2000" b="1" dirty="0">
                        <a:solidFill>
                          <a:srgbClr val="C00000"/>
                        </a:solidFill>
                      </a:rPr>
                    </a:br>
                    <a:r>
                      <a:rPr lang="tr-TR" sz="2000" b="1" dirty="0">
                        <a:solidFill>
                          <a:srgbClr val="C00000"/>
                        </a:solidFill>
                      </a:rPr>
                      <a:t>Aşaması</a:t>
                    </a:r>
                  </a:p>
                </p:txBody>
              </p:sp>
              <p:sp>
                <p:nvSpPr>
                  <p:cNvPr id="31" name="Dikdörtgen: Yuvarlatılmış Köşeler 30">
                    <a:extLst>
                      <a:ext uri="{FF2B5EF4-FFF2-40B4-BE49-F238E27FC236}">
                        <a16:creationId xmlns:a16="http://schemas.microsoft.com/office/drawing/2014/main" id="{A04C6753-16C5-4580-B4E2-0AB61F6BCE0F}"/>
                      </a:ext>
                    </a:extLst>
                  </p:cNvPr>
                  <p:cNvSpPr/>
                  <p:nvPr/>
                </p:nvSpPr>
                <p:spPr>
                  <a:xfrm>
                    <a:off x="6456983" y="3809080"/>
                    <a:ext cx="2228295" cy="577049"/>
                  </a:xfrm>
                  <a:prstGeom prst="roundRect">
                    <a:avLst/>
                  </a:prstGeom>
                  <a:no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t"/>
                  <a:lstStyle/>
                  <a:p>
                    <a:r>
                      <a:rPr lang="tr-TR" sz="2000" b="1" dirty="0">
                        <a:solidFill>
                          <a:srgbClr val="C00000"/>
                        </a:solidFill>
                      </a:rPr>
                      <a:t>Ustalaşma</a:t>
                    </a:r>
                    <a:br>
                      <a:rPr lang="tr-TR" sz="2000" b="1" dirty="0">
                        <a:solidFill>
                          <a:srgbClr val="C00000"/>
                        </a:solidFill>
                      </a:rPr>
                    </a:br>
                    <a:r>
                      <a:rPr lang="tr-TR" sz="2000" b="1" dirty="0">
                        <a:solidFill>
                          <a:srgbClr val="C00000"/>
                        </a:solidFill>
                      </a:rPr>
                      <a:t>Aşaması</a:t>
                    </a:r>
                  </a:p>
                </p:txBody>
              </p:sp>
            </p:grpSp>
            <p:sp>
              <p:nvSpPr>
                <p:cNvPr id="34" name="Ok: Sağ 33">
                  <a:extLst>
                    <a:ext uri="{FF2B5EF4-FFF2-40B4-BE49-F238E27FC236}">
                      <a16:creationId xmlns:a16="http://schemas.microsoft.com/office/drawing/2014/main" id="{0369F0BB-D031-41BA-8635-13DDCFF74364}"/>
                    </a:ext>
                  </a:extLst>
                </p:cNvPr>
                <p:cNvSpPr/>
                <p:nvPr/>
              </p:nvSpPr>
              <p:spPr>
                <a:xfrm>
                  <a:off x="747371" y="3067008"/>
                  <a:ext cx="426129" cy="255233"/>
                </a:xfrm>
                <a:prstGeom prst="rightArrow">
                  <a:avLst/>
                </a:prstGeom>
                <a:solidFill>
                  <a:srgbClr val="00B0F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r-TR" sz="2500"/>
                </a:p>
              </p:txBody>
            </p:sp>
          </p:grpSp>
          <p:sp>
            <p:nvSpPr>
              <p:cNvPr id="40" name="Ok: Sağ 39">
                <a:extLst>
                  <a:ext uri="{FF2B5EF4-FFF2-40B4-BE49-F238E27FC236}">
                    <a16:creationId xmlns:a16="http://schemas.microsoft.com/office/drawing/2014/main" id="{DF13C811-FF5D-4443-9F0A-6C777F1CFAB6}"/>
                  </a:ext>
                </a:extLst>
              </p:cNvPr>
              <p:cNvSpPr/>
              <p:nvPr/>
            </p:nvSpPr>
            <p:spPr>
              <a:xfrm>
                <a:off x="5781756" y="3021627"/>
                <a:ext cx="426129" cy="285351"/>
              </a:xfrm>
              <a:prstGeom prst="rightArrow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 sz="2500"/>
              </a:p>
            </p:txBody>
          </p:sp>
          <p:sp>
            <p:nvSpPr>
              <p:cNvPr id="41" name="Ok: Sağ 40">
                <a:extLst>
                  <a:ext uri="{FF2B5EF4-FFF2-40B4-BE49-F238E27FC236}">
                    <a16:creationId xmlns:a16="http://schemas.microsoft.com/office/drawing/2014/main" id="{DA3D4BE1-F6AD-4AD5-9011-F693DAF07EF8}"/>
                  </a:ext>
                </a:extLst>
              </p:cNvPr>
              <p:cNvSpPr/>
              <p:nvPr/>
            </p:nvSpPr>
            <p:spPr>
              <a:xfrm>
                <a:off x="8396974" y="3032700"/>
                <a:ext cx="426129" cy="285351"/>
              </a:xfrm>
              <a:prstGeom prst="rightArrow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 sz="2500"/>
              </a:p>
            </p:txBody>
          </p:sp>
        </p:grpSp>
        <p:sp>
          <p:nvSpPr>
            <p:cNvPr id="42" name="Dikdörtgen: Yuvarlatılmış Köşeler 41">
              <a:extLst>
                <a:ext uri="{FF2B5EF4-FFF2-40B4-BE49-F238E27FC236}">
                  <a16:creationId xmlns:a16="http://schemas.microsoft.com/office/drawing/2014/main" id="{F13882E5-7F27-464A-9A6B-5A0313D8CC0D}"/>
                </a:ext>
              </a:extLst>
            </p:cNvPr>
            <p:cNvSpPr/>
            <p:nvPr/>
          </p:nvSpPr>
          <p:spPr>
            <a:xfrm>
              <a:off x="10317374" y="3691789"/>
              <a:ext cx="1931896" cy="645142"/>
            </a:xfrm>
            <a:prstGeom prst="roundRect">
              <a:avLst/>
            </a:prstGeom>
            <a:solidFill>
              <a:srgbClr val="1C6FD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tr-TR" sz="2500" b="1" dirty="0"/>
                <a:t>ÜNİVERSİTE</a:t>
              </a:r>
            </a:p>
          </p:txBody>
        </p:sp>
        <p:sp>
          <p:nvSpPr>
            <p:cNvPr id="43" name="Dikdörtgen: Yuvarlatılmış Köşeler 42">
              <a:extLst>
                <a:ext uri="{FF2B5EF4-FFF2-40B4-BE49-F238E27FC236}">
                  <a16:creationId xmlns:a16="http://schemas.microsoft.com/office/drawing/2014/main" id="{06F6EAAF-6D22-4B1A-BE7B-44B69924AF15}"/>
                </a:ext>
              </a:extLst>
            </p:cNvPr>
            <p:cNvSpPr/>
            <p:nvPr/>
          </p:nvSpPr>
          <p:spPr>
            <a:xfrm>
              <a:off x="10317371" y="4595991"/>
              <a:ext cx="2017581" cy="645142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tr-TR" sz="2000" b="1" dirty="0">
                  <a:solidFill>
                    <a:srgbClr val="C00000"/>
                  </a:solidFill>
                </a:rPr>
                <a:t>Profesyonelleşme</a:t>
              </a:r>
              <a:br>
                <a:rPr lang="tr-TR" sz="2000" b="1" dirty="0">
                  <a:solidFill>
                    <a:srgbClr val="C00000"/>
                  </a:solidFill>
                </a:rPr>
              </a:br>
              <a:r>
                <a:rPr lang="tr-TR" sz="2000" b="1" dirty="0">
                  <a:solidFill>
                    <a:srgbClr val="C00000"/>
                  </a:solidFill>
                </a:rPr>
                <a:t>Aşaması</a:t>
              </a:r>
            </a:p>
          </p:txBody>
        </p:sp>
        <p:sp>
          <p:nvSpPr>
            <p:cNvPr id="44" name="Ok: Sağ 43">
              <a:extLst>
                <a:ext uri="{FF2B5EF4-FFF2-40B4-BE49-F238E27FC236}">
                  <a16:creationId xmlns:a16="http://schemas.microsoft.com/office/drawing/2014/main" id="{B3409D93-FB8A-44CE-9BA9-72E28CCC5342}"/>
                </a:ext>
              </a:extLst>
            </p:cNvPr>
            <p:cNvSpPr/>
            <p:nvPr/>
          </p:nvSpPr>
          <p:spPr>
            <a:xfrm>
              <a:off x="9909410" y="3870300"/>
              <a:ext cx="379758" cy="285351"/>
            </a:xfrm>
            <a:prstGeom prst="rightArrow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 sz="2500"/>
            </a:p>
          </p:txBody>
        </p:sp>
      </p:grpSp>
    </p:spTree>
    <p:extLst>
      <p:ext uri="{BB962C8B-B14F-4D97-AF65-F5344CB8AC3E}">
        <p14:creationId xmlns:p14="http://schemas.microsoft.com/office/powerpoint/2010/main" val="4235726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İçerik Yer Tutucusu 2">
            <a:extLst>
              <a:ext uri="{FF2B5EF4-FFF2-40B4-BE49-F238E27FC236}">
                <a16:creationId xmlns:a16="http://schemas.microsoft.com/office/drawing/2014/main" id="{B6FA1D8D-953D-4ED1-BE6B-2ECFD72BC2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4672" y="1103467"/>
            <a:ext cx="11809312" cy="2438287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None/>
            </a:pPr>
            <a:r>
              <a:rPr lang="tr-TR" sz="2500" b="1" dirty="0"/>
              <a:t>YETENEK GELİŞTİRME AŞAMASI: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</a:pPr>
            <a:r>
              <a:rPr lang="tr-TR" sz="2500" b="1" dirty="0"/>
              <a:t>Bu aşama, anaokulu ve ilkokul kademesinde uygulanır.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</a:pPr>
            <a:r>
              <a:rPr lang="tr-TR" sz="2500" b="1" dirty="0"/>
              <a:t>Temel yetenek alanlarının geliştirilmesi ve keşfedilmesi esastır.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</a:pPr>
            <a:r>
              <a:rPr lang="tr-TR" sz="2500" b="1" dirty="0"/>
              <a:t>«Yetenek Geliştirme </a:t>
            </a:r>
            <a:r>
              <a:rPr lang="tr-TR" sz="2500" b="1" dirty="0" err="1"/>
              <a:t>Aşaması»nda</a:t>
            </a:r>
            <a:r>
              <a:rPr lang="tr-TR" sz="2500" b="1" dirty="0"/>
              <a:t> iki grup eğitim programı uygulanacaktır. 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</a:pPr>
            <a:r>
              <a:rPr lang="tr-TR" sz="2500" b="1" dirty="0"/>
              <a:t>Uygulama süreci şekilde gösterildiği gibidir: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</a:pPr>
            <a:endParaRPr lang="tr-TR" sz="2500" b="1" dirty="0"/>
          </a:p>
        </p:txBody>
      </p:sp>
      <p:pic>
        <p:nvPicPr>
          <p:cNvPr id="18" name="Resim 17">
            <a:hlinkClick r:id="" action="ppaction://noaction"/>
            <a:extLst>
              <a:ext uri="{FF2B5EF4-FFF2-40B4-BE49-F238E27FC236}">
                <a16:creationId xmlns:a16="http://schemas.microsoft.com/office/drawing/2014/main" id="{F796EA52-E4F4-4373-9C46-C8847B03CD4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59114" y="5996232"/>
            <a:ext cx="764321" cy="62993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Metin kutusu 4">
            <a:extLst>
              <a:ext uri="{FF2B5EF4-FFF2-40B4-BE49-F238E27FC236}">
                <a16:creationId xmlns:a16="http://schemas.microsoft.com/office/drawing/2014/main" id="{3E159CC0-6615-41BF-B889-CD80306A7B15}"/>
              </a:ext>
            </a:extLst>
          </p:cNvPr>
          <p:cNvSpPr txBox="1"/>
          <p:nvPr/>
        </p:nvSpPr>
        <p:spPr>
          <a:xfrm>
            <a:off x="244672" y="132057"/>
            <a:ext cx="1194732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500" b="1" dirty="0">
                <a:solidFill>
                  <a:schemeClr val="bg1"/>
                </a:solidFill>
              </a:rPr>
              <a:t>PROJENİN AŞAMALARI/B MODÜLÜ/TEORİK ÇERÇEVE:</a:t>
            </a:r>
            <a:endParaRPr lang="tr-TR" sz="2500" dirty="0"/>
          </a:p>
        </p:txBody>
      </p:sp>
    </p:spTree>
    <p:extLst>
      <p:ext uri="{BB962C8B-B14F-4D97-AF65-F5344CB8AC3E}">
        <p14:creationId xmlns:p14="http://schemas.microsoft.com/office/powerpoint/2010/main" val="3302970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up 11">
            <a:extLst>
              <a:ext uri="{FF2B5EF4-FFF2-40B4-BE49-F238E27FC236}">
                <a16:creationId xmlns:a16="http://schemas.microsoft.com/office/drawing/2014/main" id="{E3395B4B-E3DC-49F4-8F63-06EC56A0690D}"/>
              </a:ext>
            </a:extLst>
          </p:cNvPr>
          <p:cNvGrpSpPr/>
          <p:nvPr/>
        </p:nvGrpSpPr>
        <p:grpSpPr>
          <a:xfrm>
            <a:off x="1210321" y="1550787"/>
            <a:ext cx="9771358" cy="4594992"/>
            <a:chOff x="1007435" y="1916833"/>
            <a:chExt cx="10177131" cy="4070117"/>
          </a:xfrm>
        </p:grpSpPr>
        <p:pic>
          <p:nvPicPr>
            <p:cNvPr id="31" name="Resim 30">
              <a:extLst>
                <a:ext uri="{FF2B5EF4-FFF2-40B4-BE49-F238E27FC236}">
                  <a16:creationId xmlns:a16="http://schemas.microsoft.com/office/drawing/2014/main" id="{74FB506E-822E-4C73-8B2B-18C49409FB1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flipH="1">
              <a:off x="3224535" y="2407610"/>
              <a:ext cx="2871465" cy="731583"/>
            </a:xfrm>
            <a:prstGeom prst="rect">
              <a:avLst/>
            </a:prstGeom>
          </p:spPr>
        </p:pic>
        <p:pic>
          <p:nvPicPr>
            <p:cNvPr id="5" name="Resim 4">
              <a:extLst>
                <a:ext uri="{FF2B5EF4-FFF2-40B4-BE49-F238E27FC236}">
                  <a16:creationId xmlns:a16="http://schemas.microsoft.com/office/drawing/2014/main" id="{DE2AA9BD-E715-4324-A770-43F8EEC6DBB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024976" y="2402492"/>
              <a:ext cx="2871465" cy="731583"/>
            </a:xfrm>
            <a:prstGeom prst="rect">
              <a:avLst/>
            </a:prstGeom>
          </p:spPr>
        </p:pic>
        <p:sp>
          <p:nvSpPr>
            <p:cNvPr id="4" name="Dikdörtgen: Yuvarlatılmış Köşeler 3">
              <a:extLst>
                <a:ext uri="{FF2B5EF4-FFF2-40B4-BE49-F238E27FC236}">
                  <a16:creationId xmlns:a16="http://schemas.microsoft.com/office/drawing/2014/main" id="{A9C33A86-F3AB-475A-90CA-B0BFB09FE622}"/>
                </a:ext>
              </a:extLst>
            </p:cNvPr>
            <p:cNvSpPr/>
            <p:nvPr/>
          </p:nvSpPr>
          <p:spPr>
            <a:xfrm>
              <a:off x="1007435" y="3092476"/>
              <a:ext cx="4704523" cy="768573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b="1" dirty="0"/>
                <a:t>(1)</a:t>
              </a:r>
            </a:p>
            <a:p>
              <a:pPr algn="ctr"/>
              <a:r>
                <a:rPr lang="tr-TR" sz="2000" b="1" dirty="0"/>
                <a:t>AKADEMİK BECERİ</a:t>
              </a:r>
              <a:br>
                <a:rPr lang="tr-TR" sz="2000" b="1" dirty="0"/>
              </a:br>
              <a:r>
                <a:rPr lang="tr-TR" sz="2000" b="1" dirty="0"/>
                <a:t>PROGRAMLARI</a:t>
              </a:r>
            </a:p>
          </p:txBody>
        </p:sp>
        <p:sp>
          <p:nvSpPr>
            <p:cNvPr id="8" name="Dikdörtgen: Yuvarlatılmış Köşeler 7">
              <a:extLst>
                <a:ext uri="{FF2B5EF4-FFF2-40B4-BE49-F238E27FC236}">
                  <a16:creationId xmlns:a16="http://schemas.microsoft.com/office/drawing/2014/main" id="{BEE7E23C-AD0C-4188-AFCB-F3ADE4D89348}"/>
                </a:ext>
              </a:extLst>
            </p:cNvPr>
            <p:cNvSpPr/>
            <p:nvPr/>
          </p:nvSpPr>
          <p:spPr>
            <a:xfrm>
              <a:off x="6480043" y="3092476"/>
              <a:ext cx="4704523" cy="768573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b="1" dirty="0"/>
                <a:t>(2)</a:t>
              </a:r>
            </a:p>
            <a:p>
              <a:pPr algn="ctr"/>
              <a:r>
                <a:rPr lang="tr-TR" sz="2000" b="1" dirty="0"/>
                <a:t>YETENEK</a:t>
              </a:r>
              <a:br>
                <a:rPr lang="tr-TR" sz="2000" b="1" dirty="0"/>
              </a:br>
              <a:r>
                <a:rPr lang="tr-TR" sz="2000" b="1" dirty="0"/>
                <a:t>PROGRAMLARI</a:t>
              </a:r>
            </a:p>
          </p:txBody>
        </p:sp>
        <p:sp>
          <p:nvSpPr>
            <p:cNvPr id="9" name="Dikdörtgen: Yuvarlatılmış Köşeler 8">
              <a:extLst>
                <a:ext uri="{FF2B5EF4-FFF2-40B4-BE49-F238E27FC236}">
                  <a16:creationId xmlns:a16="http://schemas.microsoft.com/office/drawing/2014/main" id="{1E9D5EFF-4928-4C88-8573-2F73BECC7A6E}"/>
                </a:ext>
              </a:extLst>
            </p:cNvPr>
            <p:cNvSpPr/>
            <p:nvPr/>
          </p:nvSpPr>
          <p:spPr>
            <a:xfrm>
              <a:off x="3222320" y="1916833"/>
              <a:ext cx="5946021" cy="48054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b="1" dirty="0"/>
                <a:t>YETENEK ODAKLI EĞİTİM</a:t>
              </a:r>
            </a:p>
          </p:txBody>
        </p:sp>
        <p:sp>
          <p:nvSpPr>
            <p:cNvPr id="10" name="Dikdörtgen: Yuvarlatılmış Köşeler 9">
              <a:extLst>
                <a:ext uri="{FF2B5EF4-FFF2-40B4-BE49-F238E27FC236}">
                  <a16:creationId xmlns:a16="http://schemas.microsoft.com/office/drawing/2014/main" id="{37269ED3-2B60-4B87-B4B8-3F03D02CB10F}"/>
                </a:ext>
              </a:extLst>
            </p:cNvPr>
            <p:cNvSpPr/>
            <p:nvPr/>
          </p:nvSpPr>
          <p:spPr>
            <a:xfrm>
              <a:off x="1007435" y="4077072"/>
              <a:ext cx="4704523" cy="190987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tr-TR" sz="2000" b="1" dirty="0"/>
                <a:t>1. Türkçe</a:t>
              </a:r>
            </a:p>
            <a:p>
              <a:r>
                <a:rPr lang="tr-TR" sz="2000" b="1" dirty="0"/>
                <a:t>2. Matematik</a:t>
              </a:r>
            </a:p>
            <a:p>
              <a:r>
                <a:rPr lang="tr-TR" sz="2000" b="1" dirty="0"/>
                <a:t>3. Hayat Bilgisi</a:t>
              </a:r>
            </a:p>
            <a:p>
              <a:r>
                <a:rPr lang="tr-TR" sz="2000" b="1" dirty="0"/>
                <a:t>4. Sosyal Bilgiler</a:t>
              </a:r>
            </a:p>
            <a:p>
              <a:r>
                <a:rPr lang="tr-TR" sz="2000" b="1" dirty="0"/>
                <a:t>5. Din Kültürü ve Ahlak Bilgisi</a:t>
              </a:r>
            </a:p>
          </p:txBody>
        </p:sp>
        <p:sp>
          <p:nvSpPr>
            <p:cNvPr id="11" name="Dikdörtgen: Yuvarlatılmış Köşeler 10">
              <a:extLst>
                <a:ext uri="{FF2B5EF4-FFF2-40B4-BE49-F238E27FC236}">
                  <a16:creationId xmlns:a16="http://schemas.microsoft.com/office/drawing/2014/main" id="{0627F6FA-B675-42D1-B52B-A181303593D0}"/>
                </a:ext>
              </a:extLst>
            </p:cNvPr>
            <p:cNvSpPr/>
            <p:nvPr/>
          </p:nvSpPr>
          <p:spPr>
            <a:xfrm>
              <a:off x="6480043" y="4077072"/>
              <a:ext cx="4704523" cy="190987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tr-TR" sz="2000" b="1" dirty="0"/>
                <a:t>1. Matematik-Doğa Yeteneği Programı</a:t>
              </a:r>
            </a:p>
            <a:p>
              <a:r>
                <a:rPr lang="tr-TR" sz="2000" b="1" dirty="0"/>
                <a:t>2. Sosyal-Kişisel Yetenek Programı</a:t>
              </a:r>
            </a:p>
            <a:p>
              <a:r>
                <a:rPr lang="tr-TR" sz="2000" b="1" dirty="0"/>
                <a:t>3. Dil Yeteneği Programı</a:t>
              </a:r>
            </a:p>
            <a:p>
              <a:r>
                <a:rPr lang="tr-TR" sz="2000" b="1" dirty="0"/>
                <a:t>4. Görsel Yetenek Programı</a:t>
              </a:r>
            </a:p>
            <a:p>
              <a:r>
                <a:rPr lang="tr-TR" sz="2000" b="1" dirty="0"/>
                <a:t>5. Müzik Yeteneği Programı</a:t>
              </a:r>
            </a:p>
            <a:p>
              <a:r>
                <a:rPr lang="tr-TR" sz="2000" b="1" dirty="0"/>
                <a:t>6. Bedensel Yetenek Programı</a:t>
              </a:r>
            </a:p>
          </p:txBody>
        </p:sp>
        <p:sp>
          <p:nvSpPr>
            <p:cNvPr id="6" name="Ok: Aşağı 5">
              <a:extLst>
                <a:ext uri="{FF2B5EF4-FFF2-40B4-BE49-F238E27FC236}">
                  <a16:creationId xmlns:a16="http://schemas.microsoft.com/office/drawing/2014/main" id="{D48D50EE-ADAF-4D3D-8BD8-3929F025D2C6}"/>
                </a:ext>
              </a:extLst>
            </p:cNvPr>
            <p:cNvSpPr/>
            <p:nvPr/>
          </p:nvSpPr>
          <p:spPr>
            <a:xfrm>
              <a:off x="3021176" y="3861049"/>
              <a:ext cx="576064" cy="216024"/>
            </a:xfrm>
            <a:prstGeom prst="down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 sz="2000"/>
            </a:p>
          </p:txBody>
        </p:sp>
        <p:sp>
          <p:nvSpPr>
            <p:cNvPr id="13" name="Ok: Aşağı 12">
              <a:extLst>
                <a:ext uri="{FF2B5EF4-FFF2-40B4-BE49-F238E27FC236}">
                  <a16:creationId xmlns:a16="http://schemas.microsoft.com/office/drawing/2014/main" id="{5007C633-2981-40DB-AFAD-0F39A7822EE6}"/>
                </a:ext>
              </a:extLst>
            </p:cNvPr>
            <p:cNvSpPr/>
            <p:nvPr/>
          </p:nvSpPr>
          <p:spPr>
            <a:xfrm>
              <a:off x="8544272" y="3871432"/>
              <a:ext cx="576064" cy="216024"/>
            </a:xfrm>
            <a:prstGeom prst="down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 sz="2000"/>
            </a:p>
          </p:txBody>
        </p:sp>
      </p:grpSp>
      <p:pic>
        <p:nvPicPr>
          <p:cNvPr id="18" name="Resim 17">
            <a:hlinkClick r:id="" action="ppaction://noaction"/>
            <a:extLst>
              <a:ext uri="{FF2B5EF4-FFF2-40B4-BE49-F238E27FC236}">
                <a16:creationId xmlns:a16="http://schemas.microsoft.com/office/drawing/2014/main" id="{F796EA52-E4F4-4373-9C46-C8847B03CD4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59114" y="5996232"/>
            <a:ext cx="764321" cy="62993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4" name="Dikdörtgen 13">
            <a:extLst>
              <a:ext uri="{FF2B5EF4-FFF2-40B4-BE49-F238E27FC236}">
                <a16:creationId xmlns:a16="http://schemas.microsoft.com/office/drawing/2014/main" id="{C3CE174D-03B8-42B5-BC0F-7E798970F0F3}"/>
              </a:ext>
            </a:extLst>
          </p:cNvPr>
          <p:cNvSpPr/>
          <p:nvPr/>
        </p:nvSpPr>
        <p:spPr>
          <a:xfrm>
            <a:off x="362722" y="831271"/>
            <a:ext cx="42671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</a:pPr>
            <a:r>
              <a:rPr lang="tr-TR" sz="2400" b="1" dirty="0"/>
              <a:t>YETENEK GELİŞTİRME AŞAMASI:</a:t>
            </a:r>
          </a:p>
        </p:txBody>
      </p:sp>
      <p:sp>
        <p:nvSpPr>
          <p:cNvPr id="15" name="Metin kutusu 14">
            <a:extLst>
              <a:ext uri="{FF2B5EF4-FFF2-40B4-BE49-F238E27FC236}">
                <a16:creationId xmlns:a16="http://schemas.microsoft.com/office/drawing/2014/main" id="{4934CCF0-84D8-40E8-9B11-4EA6B75E86CB}"/>
              </a:ext>
            </a:extLst>
          </p:cNvPr>
          <p:cNvSpPr txBox="1"/>
          <p:nvPr/>
        </p:nvSpPr>
        <p:spPr>
          <a:xfrm>
            <a:off x="244672" y="132057"/>
            <a:ext cx="1194732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500" b="1" dirty="0">
                <a:solidFill>
                  <a:schemeClr val="bg1"/>
                </a:solidFill>
              </a:rPr>
              <a:t>PROJENİN AŞAMALARI/B MODÜLÜ/TEORİK ÇERÇEVE:</a:t>
            </a:r>
            <a:endParaRPr lang="tr-TR" sz="2500" dirty="0"/>
          </a:p>
        </p:txBody>
      </p:sp>
    </p:spTree>
    <p:extLst>
      <p:ext uri="{BB962C8B-B14F-4D97-AF65-F5344CB8AC3E}">
        <p14:creationId xmlns:p14="http://schemas.microsoft.com/office/powerpoint/2010/main" val="353442317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İçerik Yer Tutucusu 2">
            <a:extLst>
              <a:ext uri="{FF2B5EF4-FFF2-40B4-BE49-F238E27FC236}">
                <a16:creationId xmlns:a16="http://schemas.microsoft.com/office/drawing/2014/main" id="{B6FA1D8D-953D-4ED1-BE6B-2ECFD72BC2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603" y="908595"/>
            <a:ext cx="11809312" cy="5323529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None/>
            </a:pPr>
            <a:r>
              <a:rPr lang="tr-TR" sz="2500" b="1" dirty="0"/>
              <a:t>YETENEK GELİŞTİRME AŞAMASI:</a:t>
            </a:r>
          </a:p>
          <a:p>
            <a:pPr marL="266700" indent="-26670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tr-TR" sz="2500" b="1" dirty="0"/>
              <a:t>Eğitimde uygulanacak eğitim programları «Akademik Beceri Programları» ve «Yetenek Programları» olarak iki gruba toplanmıştır.</a:t>
            </a:r>
          </a:p>
          <a:p>
            <a:pPr marL="266700" indent="-26670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tr-TR" sz="2500" b="1" dirty="0"/>
              <a:t>Yetenek dersleri ile ilgili sınıf öğretmeni, branş öğretmeni ve rehber öğretmenlerden program geliştirme ekipleri oluşturulacak ve kazanım/içerik oluşturma çalışmaları yapılacaktır.</a:t>
            </a:r>
          </a:p>
          <a:p>
            <a:pPr marL="266700" indent="-26670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tr-TR" sz="2500" b="1" dirty="0"/>
              <a:t>Tüm dersleri sınıf öğretmenleri verecektir. Okulun koşullarına bağlı olarak branş öğretmenleri girebilecektir.</a:t>
            </a:r>
          </a:p>
          <a:p>
            <a:pPr marL="266700" indent="-26670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tr-TR" sz="2500" b="1" dirty="0"/>
              <a:t>Programların etkili şekilde uygulanabilmesi için öğretmen eğitimleri düzenlenecektir. </a:t>
            </a:r>
          </a:p>
          <a:p>
            <a:pPr marL="266700" indent="-26670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tr-TR" sz="2500" b="1" dirty="0"/>
              <a:t>Yetenek programları kapsamında ölçme-değerlendirme çalışmaları yapılacaktır. Birinci ve ikinci dönem sonunda değerlendirmeler ve raporlamalar yapılacaktır.</a:t>
            </a:r>
          </a:p>
          <a:p>
            <a:pPr marL="266700" indent="-26670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tr-TR" sz="2500" b="1" dirty="0"/>
              <a:t>Öğretim yılı sonunda, «Yetenek Sertifikası» verilecektir.</a:t>
            </a:r>
          </a:p>
        </p:txBody>
      </p:sp>
      <p:pic>
        <p:nvPicPr>
          <p:cNvPr id="18" name="Resim 17">
            <a:hlinkClick r:id="" action="ppaction://noaction"/>
            <a:extLst>
              <a:ext uri="{FF2B5EF4-FFF2-40B4-BE49-F238E27FC236}">
                <a16:creationId xmlns:a16="http://schemas.microsoft.com/office/drawing/2014/main" id="{F796EA52-E4F4-4373-9C46-C8847B03CD4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59114" y="5996232"/>
            <a:ext cx="764321" cy="62993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Metin kutusu 4">
            <a:extLst>
              <a:ext uri="{FF2B5EF4-FFF2-40B4-BE49-F238E27FC236}">
                <a16:creationId xmlns:a16="http://schemas.microsoft.com/office/drawing/2014/main" id="{9E9251EA-2CBD-422C-B93A-24E3CB127A4A}"/>
              </a:ext>
            </a:extLst>
          </p:cNvPr>
          <p:cNvSpPr txBox="1"/>
          <p:nvPr/>
        </p:nvSpPr>
        <p:spPr>
          <a:xfrm>
            <a:off x="244672" y="132057"/>
            <a:ext cx="1194732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500" b="1" dirty="0">
                <a:solidFill>
                  <a:schemeClr val="bg1"/>
                </a:solidFill>
              </a:rPr>
              <a:t>PROJENİN AŞAMALARI/B MODÜLÜ/TEORİK ÇERÇEVE:</a:t>
            </a:r>
            <a:endParaRPr lang="tr-TR" sz="2500" dirty="0"/>
          </a:p>
        </p:txBody>
      </p:sp>
    </p:spTree>
    <p:extLst>
      <p:ext uri="{BB962C8B-B14F-4D97-AF65-F5344CB8AC3E}">
        <p14:creationId xmlns:p14="http://schemas.microsoft.com/office/powerpoint/2010/main" val="368235949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İçerik Yer Tutucusu 2">
            <a:extLst>
              <a:ext uri="{FF2B5EF4-FFF2-40B4-BE49-F238E27FC236}">
                <a16:creationId xmlns:a16="http://schemas.microsoft.com/office/drawing/2014/main" id="{B6FA1D8D-953D-4ED1-BE6B-2ECFD72BC2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603" y="908595"/>
            <a:ext cx="11809312" cy="2438287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None/>
            </a:pPr>
            <a:r>
              <a:rPr lang="tr-TR" sz="2500" b="1" dirty="0"/>
              <a:t>MAYALAMA AŞAMASI: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</a:pPr>
            <a:r>
              <a:rPr lang="tr-TR" sz="2500" b="1" dirty="0"/>
              <a:t>Bu aşama, ortaokul kademesinde uygulanır.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</a:pPr>
            <a:r>
              <a:rPr lang="tr-TR" sz="2500" b="1" dirty="0"/>
              <a:t>Temel yetenek alanları ile profesyonel sektörlerin ilişkilendirilmesi üzerine kuruludur.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</a:pPr>
            <a:r>
              <a:rPr lang="tr-TR" sz="2500" b="1" dirty="0"/>
              <a:t>«Mayalama </a:t>
            </a:r>
            <a:r>
              <a:rPr lang="tr-TR" sz="2500" b="1" dirty="0" err="1"/>
              <a:t>Aşaması»nda</a:t>
            </a:r>
            <a:r>
              <a:rPr lang="tr-TR" sz="2500" b="1" dirty="0"/>
              <a:t> iki grup eğitim programı uygulanacaktır.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</a:pPr>
            <a:r>
              <a:rPr lang="tr-TR" sz="2500" b="1" dirty="0"/>
              <a:t>Uygulama süreci şekilde gösterildiği gibidir: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</a:pPr>
            <a:endParaRPr lang="tr-TR" sz="2500" b="1" dirty="0"/>
          </a:p>
        </p:txBody>
      </p:sp>
      <p:pic>
        <p:nvPicPr>
          <p:cNvPr id="18" name="Resim 17">
            <a:hlinkClick r:id="" action="ppaction://noaction"/>
            <a:extLst>
              <a:ext uri="{FF2B5EF4-FFF2-40B4-BE49-F238E27FC236}">
                <a16:creationId xmlns:a16="http://schemas.microsoft.com/office/drawing/2014/main" id="{F796EA52-E4F4-4373-9C46-C8847B03CD4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59114" y="5996232"/>
            <a:ext cx="764321" cy="62993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Metin kutusu 4">
            <a:extLst>
              <a:ext uri="{FF2B5EF4-FFF2-40B4-BE49-F238E27FC236}">
                <a16:creationId xmlns:a16="http://schemas.microsoft.com/office/drawing/2014/main" id="{B2EAC139-3884-46D7-9A3F-60BFF41E85EA}"/>
              </a:ext>
            </a:extLst>
          </p:cNvPr>
          <p:cNvSpPr txBox="1"/>
          <p:nvPr/>
        </p:nvSpPr>
        <p:spPr>
          <a:xfrm>
            <a:off x="244672" y="132057"/>
            <a:ext cx="1194732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500" b="1" dirty="0">
                <a:solidFill>
                  <a:schemeClr val="bg1"/>
                </a:solidFill>
              </a:rPr>
              <a:t>PROJENİN AŞAMALARI/B MODÜLÜ/TEORİK ÇERÇEVE:</a:t>
            </a:r>
            <a:endParaRPr lang="tr-TR" sz="2500" dirty="0"/>
          </a:p>
        </p:txBody>
      </p:sp>
    </p:spTree>
    <p:extLst>
      <p:ext uri="{BB962C8B-B14F-4D97-AF65-F5344CB8AC3E}">
        <p14:creationId xmlns:p14="http://schemas.microsoft.com/office/powerpoint/2010/main" val="2044755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1"/>
          <p:cNvSpPr>
            <a:spLocks noGrp="1"/>
          </p:cNvSpPr>
          <p:nvPr>
            <p:ph idx="1"/>
          </p:nvPr>
        </p:nvSpPr>
        <p:spPr>
          <a:xfrm>
            <a:off x="244672" y="1469036"/>
            <a:ext cx="11902878" cy="4988914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000" b="1" dirty="0"/>
              <a:t>«Sakarya Yetenek Odaklı Eğitim Projesi», anaokulundan liseye öğrencilerin, yetenek alanlarının keşfedilmesi, geliştirilmesi ve öğrencilerin yetenekleri doğrultusunda yönlendirilmesine yönelik bir pilot uygulamadır.</a:t>
            </a:r>
          </a:p>
        </p:txBody>
      </p:sp>
      <p:sp>
        <p:nvSpPr>
          <p:cNvPr id="3" name="Metin kutusu 2"/>
          <p:cNvSpPr txBox="1"/>
          <p:nvPr/>
        </p:nvSpPr>
        <p:spPr>
          <a:xfrm>
            <a:off x="244672" y="132057"/>
            <a:ext cx="35523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>
                <a:solidFill>
                  <a:schemeClr val="bg1"/>
                </a:solidFill>
              </a:rPr>
              <a:t>PROJENİN TANITIMI</a:t>
            </a:r>
            <a:endParaRPr lang="tr-TR" sz="2400" dirty="0"/>
          </a:p>
        </p:txBody>
      </p:sp>
      <p:pic>
        <p:nvPicPr>
          <p:cNvPr id="6" name="Resim 5">
            <a:hlinkClick r:id="" action="ppaction://noaction"/>
            <a:extLst>
              <a:ext uri="{FF2B5EF4-FFF2-40B4-BE49-F238E27FC236}">
                <a16:creationId xmlns:a16="http://schemas.microsoft.com/office/drawing/2014/main" id="{50B4B868-E58E-43F4-AB0C-8AA2CAF0B41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59114" y="5996232"/>
            <a:ext cx="764321" cy="62993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466316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up 11">
            <a:extLst>
              <a:ext uri="{FF2B5EF4-FFF2-40B4-BE49-F238E27FC236}">
                <a16:creationId xmlns:a16="http://schemas.microsoft.com/office/drawing/2014/main" id="{E3395B4B-E3DC-49F4-8F63-06EC56A0690D}"/>
              </a:ext>
            </a:extLst>
          </p:cNvPr>
          <p:cNvGrpSpPr/>
          <p:nvPr/>
        </p:nvGrpSpPr>
        <p:grpSpPr>
          <a:xfrm>
            <a:off x="1210321" y="1262157"/>
            <a:ext cx="9771358" cy="5112009"/>
            <a:chOff x="1007435" y="1916833"/>
            <a:chExt cx="10177131" cy="4070117"/>
          </a:xfrm>
        </p:grpSpPr>
        <p:pic>
          <p:nvPicPr>
            <p:cNvPr id="31" name="Resim 30">
              <a:extLst>
                <a:ext uri="{FF2B5EF4-FFF2-40B4-BE49-F238E27FC236}">
                  <a16:creationId xmlns:a16="http://schemas.microsoft.com/office/drawing/2014/main" id="{74FB506E-822E-4C73-8B2B-18C49409FB1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flipH="1">
              <a:off x="3224535" y="2407610"/>
              <a:ext cx="2871465" cy="731583"/>
            </a:xfrm>
            <a:prstGeom prst="rect">
              <a:avLst/>
            </a:prstGeom>
          </p:spPr>
        </p:pic>
        <p:pic>
          <p:nvPicPr>
            <p:cNvPr id="5" name="Resim 4">
              <a:extLst>
                <a:ext uri="{FF2B5EF4-FFF2-40B4-BE49-F238E27FC236}">
                  <a16:creationId xmlns:a16="http://schemas.microsoft.com/office/drawing/2014/main" id="{DE2AA9BD-E715-4324-A770-43F8EEC6DBB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024976" y="2402492"/>
              <a:ext cx="2871465" cy="731583"/>
            </a:xfrm>
            <a:prstGeom prst="rect">
              <a:avLst/>
            </a:prstGeom>
          </p:spPr>
        </p:pic>
        <p:sp>
          <p:nvSpPr>
            <p:cNvPr id="4" name="Dikdörtgen: Yuvarlatılmış Köşeler 3">
              <a:extLst>
                <a:ext uri="{FF2B5EF4-FFF2-40B4-BE49-F238E27FC236}">
                  <a16:creationId xmlns:a16="http://schemas.microsoft.com/office/drawing/2014/main" id="{A9C33A86-F3AB-475A-90CA-B0BFB09FE622}"/>
                </a:ext>
              </a:extLst>
            </p:cNvPr>
            <p:cNvSpPr/>
            <p:nvPr/>
          </p:nvSpPr>
          <p:spPr>
            <a:xfrm>
              <a:off x="1007435" y="3092476"/>
              <a:ext cx="4704523" cy="768573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b="1" dirty="0"/>
                <a:t>(1)</a:t>
              </a:r>
            </a:p>
            <a:p>
              <a:pPr algn="ctr"/>
              <a:r>
                <a:rPr lang="tr-TR" sz="2000" b="1" dirty="0"/>
                <a:t>AKADEMİK BECERİ</a:t>
              </a:r>
              <a:br>
                <a:rPr lang="tr-TR" sz="2000" b="1" dirty="0"/>
              </a:br>
              <a:r>
                <a:rPr lang="tr-TR" sz="2000" b="1" dirty="0"/>
                <a:t>PROGRAMLARI</a:t>
              </a:r>
            </a:p>
          </p:txBody>
        </p:sp>
        <p:sp>
          <p:nvSpPr>
            <p:cNvPr id="8" name="Dikdörtgen: Yuvarlatılmış Köşeler 7">
              <a:extLst>
                <a:ext uri="{FF2B5EF4-FFF2-40B4-BE49-F238E27FC236}">
                  <a16:creationId xmlns:a16="http://schemas.microsoft.com/office/drawing/2014/main" id="{BEE7E23C-AD0C-4188-AFCB-F3ADE4D89348}"/>
                </a:ext>
              </a:extLst>
            </p:cNvPr>
            <p:cNvSpPr/>
            <p:nvPr/>
          </p:nvSpPr>
          <p:spPr>
            <a:xfrm>
              <a:off x="6480043" y="3092476"/>
              <a:ext cx="4704523" cy="768573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b="1" dirty="0"/>
                <a:t>(2)</a:t>
              </a:r>
            </a:p>
            <a:p>
              <a:pPr algn="ctr"/>
              <a:r>
                <a:rPr lang="tr-TR" sz="2000" b="1" dirty="0"/>
                <a:t>YETENEK VE BRANŞ</a:t>
              </a:r>
              <a:br>
                <a:rPr lang="tr-TR" sz="2000" b="1" dirty="0"/>
              </a:br>
              <a:r>
                <a:rPr lang="tr-TR" sz="2000" b="1" dirty="0"/>
                <a:t>KULÜPLERİ</a:t>
              </a:r>
            </a:p>
          </p:txBody>
        </p:sp>
        <p:sp>
          <p:nvSpPr>
            <p:cNvPr id="9" name="Dikdörtgen: Yuvarlatılmış Köşeler 8">
              <a:extLst>
                <a:ext uri="{FF2B5EF4-FFF2-40B4-BE49-F238E27FC236}">
                  <a16:creationId xmlns:a16="http://schemas.microsoft.com/office/drawing/2014/main" id="{1E9D5EFF-4928-4C88-8573-2F73BECC7A6E}"/>
                </a:ext>
              </a:extLst>
            </p:cNvPr>
            <p:cNvSpPr/>
            <p:nvPr/>
          </p:nvSpPr>
          <p:spPr>
            <a:xfrm>
              <a:off x="3222320" y="1916833"/>
              <a:ext cx="5946021" cy="48054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b="1" dirty="0"/>
                <a:t>YETENEK ODAKLI EĞİTİM</a:t>
              </a:r>
            </a:p>
          </p:txBody>
        </p:sp>
        <p:sp>
          <p:nvSpPr>
            <p:cNvPr id="10" name="Dikdörtgen: Yuvarlatılmış Köşeler 9">
              <a:extLst>
                <a:ext uri="{FF2B5EF4-FFF2-40B4-BE49-F238E27FC236}">
                  <a16:creationId xmlns:a16="http://schemas.microsoft.com/office/drawing/2014/main" id="{37269ED3-2B60-4B87-B4B8-3F03D02CB10F}"/>
                </a:ext>
              </a:extLst>
            </p:cNvPr>
            <p:cNvSpPr/>
            <p:nvPr/>
          </p:nvSpPr>
          <p:spPr>
            <a:xfrm>
              <a:off x="1007435" y="4077072"/>
              <a:ext cx="4704523" cy="190987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tr-TR" sz="2000" b="1" dirty="0"/>
                <a:t>1. Türkçe</a:t>
              </a:r>
            </a:p>
            <a:p>
              <a:r>
                <a:rPr lang="tr-TR" sz="2000" b="1" dirty="0"/>
                <a:t>2. Matematik</a:t>
              </a:r>
            </a:p>
            <a:p>
              <a:r>
                <a:rPr lang="tr-TR" sz="2000" b="1" dirty="0"/>
                <a:t>3. Sosyal Bilgiler</a:t>
              </a:r>
            </a:p>
            <a:p>
              <a:r>
                <a:rPr lang="tr-TR" sz="2000" b="1" dirty="0"/>
                <a:t>4. Fen Bilimleri</a:t>
              </a:r>
            </a:p>
          </p:txBody>
        </p:sp>
        <p:sp>
          <p:nvSpPr>
            <p:cNvPr id="11" name="Dikdörtgen: Yuvarlatılmış Köşeler 10">
              <a:extLst>
                <a:ext uri="{FF2B5EF4-FFF2-40B4-BE49-F238E27FC236}">
                  <a16:creationId xmlns:a16="http://schemas.microsoft.com/office/drawing/2014/main" id="{0627F6FA-B675-42D1-B52B-A181303593D0}"/>
                </a:ext>
              </a:extLst>
            </p:cNvPr>
            <p:cNvSpPr/>
            <p:nvPr/>
          </p:nvSpPr>
          <p:spPr>
            <a:xfrm>
              <a:off x="6480043" y="4077072"/>
              <a:ext cx="4704523" cy="190987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tr-TR" sz="2000" b="1" dirty="0"/>
                <a:t>1. Mühendislik Kulübü</a:t>
              </a:r>
            </a:p>
            <a:p>
              <a:r>
                <a:rPr lang="tr-TR" sz="2000" b="1" dirty="0"/>
                <a:t>2. Yazılım ve Kodlama Kulübü</a:t>
              </a:r>
            </a:p>
            <a:p>
              <a:r>
                <a:rPr lang="tr-TR" sz="2000" b="1" dirty="0"/>
                <a:t>3. Grafik Tasarım Kulübü</a:t>
              </a:r>
            </a:p>
            <a:p>
              <a:r>
                <a:rPr lang="tr-TR" sz="2000" b="1" dirty="0"/>
                <a:t>4. Mimarlık Kulübü</a:t>
              </a:r>
            </a:p>
            <a:p>
              <a:r>
                <a:rPr lang="tr-TR" sz="2000" b="1" dirty="0"/>
                <a:t>5. Sosyal Bilimler Kulübü</a:t>
              </a:r>
            </a:p>
            <a:p>
              <a:r>
                <a:rPr lang="tr-TR" sz="2000" b="1" dirty="0"/>
                <a:t>6. Astronomi ve Uzay Bilimleri Kulübü</a:t>
              </a:r>
            </a:p>
            <a:p>
              <a:r>
                <a:rPr lang="tr-TR" sz="2000" b="1" dirty="0"/>
                <a:t>7. Sahne Sanatları Kulübü</a:t>
              </a:r>
            </a:p>
          </p:txBody>
        </p:sp>
        <p:sp>
          <p:nvSpPr>
            <p:cNvPr id="6" name="Ok: Aşağı 5">
              <a:extLst>
                <a:ext uri="{FF2B5EF4-FFF2-40B4-BE49-F238E27FC236}">
                  <a16:creationId xmlns:a16="http://schemas.microsoft.com/office/drawing/2014/main" id="{D48D50EE-ADAF-4D3D-8BD8-3929F025D2C6}"/>
                </a:ext>
              </a:extLst>
            </p:cNvPr>
            <p:cNvSpPr/>
            <p:nvPr/>
          </p:nvSpPr>
          <p:spPr>
            <a:xfrm>
              <a:off x="3021176" y="3861049"/>
              <a:ext cx="576064" cy="216024"/>
            </a:xfrm>
            <a:prstGeom prst="down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 sz="2000"/>
            </a:p>
          </p:txBody>
        </p:sp>
        <p:sp>
          <p:nvSpPr>
            <p:cNvPr id="13" name="Ok: Aşağı 12">
              <a:extLst>
                <a:ext uri="{FF2B5EF4-FFF2-40B4-BE49-F238E27FC236}">
                  <a16:creationId xmlns:a16="http://schemas.microsoft.com/office/drawing/2014/main" id="{5007C633-2981-40DB-AFAD-0F39A7822EE6}"/>
                </a:ext>
              </a:extLst>
            </p:cNvPr>
            <p:cNvSpPr/>
            <p:nvPr/>
          </p:nvSpPr>
          <p:spPr>
            <a:xfrm>
              <a:off x="8544272" y="3871432"/>
              <a:ext cx="576064" cy="216024"/>
            </a:xfrm>
            <a:prstGeom prst="down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 sz="2000"/>
            </a:p>
          </p:txBody>
        </p:sp>
      </p:grpSp>
      <p:pic>
        <p:nvPicPr>
          <p:cNvPr id="18" name="Resim 17">
            <a:hlinkClick r:id="" action="ppaction://noaction"/>
            <a:extLst>
              <a:ext uri="{FF2B5EF4-FFF2-40B4-BE49-F238E27FC236}">
                <a16:creationId xmlns:a16="http://schemas.microsoft.com/office/drawing/2014/main" id="{F796EA52-E4F4-4373-9C46-C8847B03CD4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59114" y="5996232"/>
            <a:ext cx="764321" cy="62993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4" name="Dikdörtgen 13">
            <a:extLst>
              <a:ext uri="{FF2B5EF4-FFF2-40B4-BE49-F238E27FC236}">
                <a16:creationId xmlns:a16="http://schemas.microsoft.com/office/drawing/2014/main" id="{C3CE174D-03B8-42B5-BC0F-7E798970F0F3}"/>
              </a:ext>
            </a:extLst>
          </p:cNvPr>
          <p:cNvSpPr/>
          <p:nvPr/>
        </p:nvSpPr>
        <p:spPr>
          <a:xfrm>
            <a:off x="362722" y="831271"/>
            <a:ext cx="282391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</a:pPr>
            <a:r>
              <a:rPr lang="tr-TR" sz="2200" b="1" dirty="0"/>
              <a:t>MAYALAMA AŞAMASI:</a:t>
            </a:r>
          </a:p>
        </p:txBody>
      </p:sp>
      <p:sp>
        <p:nvSpPr>
          <p:cNvPr id="15" name="Metin kutusu 14">
            <a:extLst>
              <a:ext uri="{FF2B5EF4-FFF2-40B4-BE49-F238E27FC236}">
                <a16:creationId xmlns:a16="http://schemas.microsoft.com/office/drawing/2014/main" id="{72798B7F-32CA-4232-A916-E6E9213035DD}"/>
              </a:ext>
            </a:extLst>
          </p:cNvPr>
          <p:cNvSpPr txBox="1"/>
          <p:nvPr/>
        </p:nvSpPr>
        <p:spPr>
          <a:xfrm>
            <a:off x="244672" y="132057"/>
            <a:ext cx="1194732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500" b="1" dirty="0">
                <a:solidFill>
                  <a:schemeClr val="bg1"/>
                </a:solidFill>
              </a:rPr>
              <a:t>PROJENİN AŞAMALARI/B MODÜLÜ/TEORİK ÇERÇEVE:</a:t>
            </a:r>
            <a:endParaRPr lang="tr-TR" sz="2500" dirty="0"/>
          </a:p>
        </p:txBody>
      </p:sp>
    </p:spTree>
    <p:extLst>
      <p:ext uri="{BB962C8B-B14F-4D97-AF65-F5344CB8AC3E}">
        <p14:creationId xmlns:p14="http://schemas.microsoft.com/office/powerpoint/2010/main" val="61561380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İçerik Yer Tutucusu 2">
            <a:extLst>
              <a:ext uri="{FF2B5EF4-FFF2-40B4-BE49-F238E27FC236}">
                <a16:creationId xmlns:a16="http://schemas.microsoft.com/office/drawing/2014/main" id="{B6FA1D8D-953D-4ED1-BE6B-2ECFD72BC2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603" y="908595"/>
            <a:ext cx="11809312" cy="5323529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None/>
            </a:pPr>
            <a:r>
              <a:rPr lang="tr-TR" sz="2500" b="1" dirty="0"/>
              <a:t>MAYALAMA AŞAMASI:</a:t>
            </a:r>
          </a:p>
          <a:p>
            <a:pPr marL="266700" indent="-26670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tr-TR" sz="2500" b="1" dirty="0"/>
              <a:t>Eğitimde uygulanacak eğitim programları «Akademik Beceri Programları» ve «Yetenek/Branş Kulüpleri» olarak iki gruba toplanmıştır.</a:t>
            </a:r>
          </a:p>
          <a:p>
            <a:pPr marL="266700" indent="-26670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tr-TR" sz="2500" b="1" dirty="0"/>
              <a:t>Yetenek/branş kulüpleri haftada 2 saat olarak uygulanacaktır.</a:t>
            </a:r>
          </a:p>
          <a:p>
            <a:pPr marL="266700" indent="-26670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tr-TR" sz="2500" b="1" dirty="0"/>
              <a:t>Öğrenciler, yetenek/branş kulüplerine baskın yetenekleri doğrultusunda yönlendirilecektir.</a:t>
            </a:r>
          </a:p>
          <a:p>
            <a:pPr marL="266700" indent="-26670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tr-TR" sz="2500" b="1" dirty="0"/>
              <a:t>Kulüp derslerine ilgili branş öğretmenleri girecektir.</a:t>
            </a:r>
          </a:p>
          <a:p>
            <a:pPr marL="266700" indent="-26670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tr-TR" sz="2500" b="1" dirty="0"/>
              <a:t>Kulüp derslerinde, öğrencilerin, profesyonel sektörleri tanıması, sektördeki meslekler, sektörle ilişkili sorunlar ve sektörde çalışan profesyonellerle tanışma gibi çalışmalar yapılacaktır.</a:t>
            </a:r>
          </a:p>
          <a:p>
            <a:pPr marL="266700" indent="-26670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tr-TR" sz="2500" b="1" dirty="0"/>
              <a:t>Yetenek/branş kulüplerine katılan öğrencilere, yıl sonunda «Sertifika» verilecektir.</a:t>
            </a:r>
          </a:p>
          <a:p>
            <a:pPr marL="266700" indent="-26670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tr-TR" sz="2500" b="1" dirty="0"/>
              <a:t>Bu aşama, proje kapsamında uygulanmayacaktır.</a:t>
            </a:r>
          </a:p>
        </p:txBody>
      </p:sp>
      <p:pic>
        <p:nvPicPr>
          <p:cNvPr id="18" name="Resim 17">
            <a:hlinkClick r:id="" action="ppaction://noaction"/>
            <a:extLst>
              <a:ext uri="{FF2B5EF4-FFF2-40B4-BE49-F238E27FC236}">
                <a16:creationId xmlns:a16="http://schemas.microsoft.com/office/drawing/2014/main" id="{F796EA52-E4F4-4373-9C46-C8847B03CD4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59114" y="5996232"/>
            <a:ext cx="764321" cy="62993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Metin kutusu 4">
            <a:extLst>
              <a:ext uri="{FF2B5EF4-FFF2-40B4-BE49-F238E27FC236}">
                <a16:creationId xmlns:a16="http://schemas.microsoft.com/office/drawing/2014/main" id="{6F135FCE-58F2-48D0-A30C-4D2FDE978BD4}"/>
              </a:ext>
            </a:extLst>
          </p:cNvPr>
          <p:cNvSpPr txBox="1"/>
          <p:nvPr/>
        </p:nvSpPr>
        <p:spPr>
          <a:xfrm>
            <a:off x="244672" y="132057"/>
            <a:ext cx="1194732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500" b="1" dirty="0">
                <a:solidFill>
                  <a:schemeClr val="bg1"/>
                </a:solidFill>
              </a:rPr>
              <a:t>PROJENİN AŞAMALARI/B MODÜLÜ/TEORİK ÇERÇEVE:</a:t>
            </a:r>
            <a:endParaRPr lang="tr-TR" sz="2500" dirty="0"/>
          </a:p>
        </p:txBody>
      </p:sp>
    </p:spTree>
    <p:extLst>
      <p:ext uri="{BB962C8B-B14F-4D97-AF65-F5344CB8AC3E}">
        <p14:creationId xmlns:p14="http://schemas.microsoft.com/office/powerpoint/2010/main" val="3951308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İçerik Yer Tutucusu 2">
            <a:extLst>
              <a:ext uri="{FF2B5EF4-FFF2-40B4-BE49-F238E27FC236}">
                <a16:creationId xmlns:a16="http://schemas.microsoft.com/office/drawing/2014/main" id="{B6FA1D8D-953D-4ED1-BE6B-2ECFD72BC2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603" y="908595"/>
            <a:ext cx="11809312" cy="2438287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None/>
            </a:pPr>
            <a:r>
              <a:rPr lang="tr-TR" sz="2500" b="1" dirty="0"/>
              <a:t>USTALAŞMA AŞAMASI: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</a:pPr>
            <a:r>
              <a:rPr lang="tr-TR" sz="2500" b="1" dirty="0"/>
              <a:t>Bu aşama, lise kademesinde uygulanır.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</a:pPr>
            <a:r>
              <a:rPr lang="tr-TR" sz="2500" b="1" dirty="0"/>
              <a:t>Ustalaşma aşamasında, «patent projeleri» yaptırılacaktır.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</a:pPr>
            <a:r>
              <a:rPr lang="tr-TR" sz="2500" b="1" dirty="0"/>
              <a:t>Bu aşama, proje kapsamında uygulanmayacaktır.</a:t>
            </a:r>
          </a:p>
        </p:txBody>
      </p:sp>
      <p:pic>
        <p:nvPicPr>
          <p:cNvPr id="18" name="Resim 17">
            <a:hlinkClick r:id="" action="ppaction://noaction"/>
            <a:extLst>
              <a:ext uri="{FF2B5EF4-FFF2-40B4-BE49-F238E27FC236}">
                <a16:creationId xmlns:a16="http://schemas.microsoft.com/office/drawing/2014/main" id="{F796EA52-E4F4-4373-9C46-C8847B03CD4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59114" y="5996232"/>
            <a:ext cx="764321" cy="62993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Metin kutusu 4">
            <a:extLst>
              <a:ext uri="{FF2B5EF4-FFF2-40B4-BE49-F238E27FC236}">
                <a16:creationId xmlns:a16="http://schemas.microsoft.com/office/drawing/2014/main" id="{0F4CB0DD-30C4-4AC5-9992-84DE0D320839}"/>
              </a:ext>
            </a:extLst>
          </p:cNvPr>
          <p:cNvSpPr txBox="1"/>
          <p:nvPr/>
        </p:nvSpPr>
        <p:spPr>
          <a:xfrm>
            <a:off x="244672" y="132057"/>
            <a:ext cx="1194732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500" b="1" dirty="0">
                <a:solidFill>
                  <a:schemeClr val="bg1"/>
                </a:solidFill>
              </a:rPr>
              <a:t>PROJENİN AŞAMALARI/B MODÜLÜ/TEORİK ÇERÇEVE:</a:t>
            </a:r>
            <a:endParaRPr lang="tr-TR" sz="2500" dirty="0"/>
          </a:p>
        </p:txBody>
      </p:sp>
    </p:spTree>
    <p:extLst>
      <p:ext uri="{BB962C8B-B14F-4D97-AF65-F5344CB8AC3E}">
        <p14:creationId xmlns:p14="http://schemas.microsoft.com/office/powerpoint/2010/main" val="2351636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İçerik Yer Tutucusu 2">
            <a:extLst>
              <a:ext uri="{FF2B5EF4-FFF2-40B4-BE49-F238E27FC236}">
                <a16:creationId xmlns:a16="http://schemas.microsoft.com/office/drawing/2014/main" id="{B6FA1D8D-953D-4ED1-BE6B-2ECFD72BC2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603" y="908595"/>
            <a:ext cx="11809312" cy="2438287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None/>
            </a:pPr>
            <a:r>
              <a:rPr lang="tr-TR" sz="2500" b="1" dirty="0"/>
              <a:t>PROFESYONELLEŞME AŞAMASI: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</a:pPr>
            <a:r>
              <a:rPr lang="tr-TR" sz="2500" b="1" dirty="0"/>
              <a:t>Bu aşama, üniversite eğitimini kapsar.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</a:pPr>
            <a:r>
              <a:rPr lang="tr-TR" sz="2500" b="1" dirty="0"/>
              <a:t>Anaokulundan liseye kadar yapılan eğitim sonucunda yapılacak yönlendirmelerle üniversiteye sınavsız geçiş sağlanacaktır.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</a:pPr>
            <a:r>
              <a:rPr lang="tr-TR" sz="2500" b="1" dirty="0"/>
              <a:t>Bu aşama, proje kapsamının dışındadır.</a:t>
            </a:r>
          </a:p>
        </p:txBody>
      </p:sp>
      <p:pic>
        <p:nvPicPr>
          <p:cNvPr id="18" name="Resim 17">
            <a:hlinkClick r:id="" action="ppaction://noaction"/>
            <a:extLst>
              <a:ext uri="{FF2B5EF4-FFF2-40B4-BE49-F238E27FC236}">
                <a16:creationId xmlns:a16="http://schemas.microsoft.com/office/drawing/2014/main" id="{F796EA52-E4F4-4373-9C46-C8847B03CD4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59114" y="5996232"/>
            <a:ext cx="764321" cy="62993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Metin kutusu 4">
            <a:extLst>
              <a:ext uri="{FF2B5EF4-FFF2-40B4-BE49-F238E27FC236}">
                <a16:creationId xmlns:a16="http://schemas.microsoft.com/office/drawing/2014/main" id="{CCD120BA-F31E-4C54-8F1B-B5376BC805AD}"/>
              </a:ext>
            </a:extLst>
          </p:cNvPr>
          <p:cNvSpPr txBox="1"/>
          <p:nvPr/>
        </p:nvSpPr>
        <p:spPr>
          <a:xfrm>
            <a:off x="244672" y="132057"/>
            <a:ext cx="1194732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500" b="1" dirty="0">
                <a:solidFill>
                  <a:schemeClr val="bg1"/>
                </a:solidFill>
              </a:rPr>
              <a:t>PROJENİN AŞAMALARI/B MODÜLÜ/TEORİK ÇERÇEVE:</a:t>
            </a:r>
            <a:endParaRPr lang="tr-TR" sz="2500" dirty="0"/>
          </a:p>
        </p:txBody>
      </p:sp>
    </p:spTree>
    <p:extLst>
      <p:ext uri="{BB962C8B-B14F-4D97-AF65-F5344CB8AC3E}">
        <p14:creationId xmlns:p14="http://schemas.microsoft.com/office/powerpoint/2010/main" val="3463607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İçerik Yer Tutucusu 2">
            <a:extLst>
              <a:ext uri="{FF2B5EF4-FFF2-40B4-BE49-F238E27FC236}">
                <a16:creationId xmlns:a16="http://schemas.microsoft.com/office/drawing/2014/main" id="{B06B6E9C-AC4E-48B4-8D93-D0451E2025C4}"/>
              </a:ext>
            </a:extLst>
          </p:cNvPr>
          <p:cNvSpPr txBox="1">
            <a:spLocks/>
          </p:cNvSpPr>
          <p:nvPr/>
        </p:nvSpPr>
        <p:spPr>
          <a:xfrm>
            <a:off x="561360" y="1012886"/>
            <a:ext cx="11079914" cy="348212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6700" indent="-26670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tr-TR" sz="2500" b="1" dirty="0"/>
              <a:t>Yetenek programları kapsamında ürün geliştirme çalışmaları yapılacaktır.</a:t>
            </a:r>
          </a:p>
          <a:p>
            <a:pPr marL="266700" indent="-26670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tr-TR" sz="2500" b="1" dirty="0"/>
              <a:t>Yetenek ürünlerinden «yetenek </a:t>
            </a:r>
            <a:r>
              <a:rPr lang="tr-TR" sz="2500" b="1" dirty="0" err="1"/>
              <a:t>portfolyosu</a:t>
            </a:r>
            <a:r>
              <a:rPr lang="tr-TR" sz="2500" b="1" dirty="0"/>
              <a:t>» hazırlanacaktır.</a:t>
            </a:r>
          </a:p>
          <a:p>
            <a:pPr marL="266700" indent="-26670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tr-TR" sz="2500" b="1" dirty="0"/>
              <a:t>Her öğrenci için «yetenek özgeçmişi» oluşturulacaktır.</a:t>
            </a:r>
          </a:p>
          <a:p>
            <a:pPr marL="666750" lvl="1" indent="-26670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tr-TR" sz="2500" b="1" dirty="0"/>
          </a:p>
        </p:txBody>
      </p:sp>
      <p:pic>
        <p:nvPicPr>
          <p:cNvPr id="6" name="Resim 5">
            <a:hlinkClick r:id="" action="ppaction://noaction"/>
            <a:extLst>
              <a:ext uri="{FF2B5EF4-FFF2-40B4-BE49-F238E27FC236}">
                <a16:creationId xmlns:a16="http://schemas.microsoft.com/office/drawing/2014/main" id="{C92C3342-E1AE-43B5-980F-079EFF9FF3E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59114" y="5996232"/>
            <a:ext cx="764321" cy="62993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Metin kutusu 7">
            <a:extLst>
              <a:ext uri="{FF2B5EF4-FFF2-40B4-BE49-F238E27FC236}">
                <a16:creationId xmlns:a16="http://schemas.microsoft.com/office/drawing/2014/main" id="{D94CF5F2-264C-4348-9C0A-6FB4A68B9343}"/>
              </a:ext>
            </a:extLst>
          </p:cNvPr>
          <p:cNvSpPr txBox="1"/>
          <p:nvPr/>
        </p:nvSpPr>
        <p:spPr>
          <a:xfrm>
            <a:off x="244672" y="132057"/>
            <a:ext cx="1194732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500" b="1" dirty="0">
                <a:solidFill>
                  <a:schemeClr val="bg1"/>
                </a:solidFill>
              </a:rPr>
              <a:t>PROJENİN AŞAMALARI/C MODÜLÜ/YETENEK ÖZGEÇMİŞİ:</a:t>
            </a:r>
            <a:endParaRPr lang="tr-TR" sz="2500" dirty="0"/>
          </a:p>
        </p:txBody>
      </p:sp>
    </p:spTree>
    <p:extLst>
      <p:ext uri="{BB962C8B-B14F-4D97-AF65-F5344CB8AC3E}">
        <p14:creationId xmlns:p14="http://schemas.microsoft.com/office/powerpoint/2010/main" val="3349239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1"/>
          <p:cNvSpPr txBox="1">
            <a:spLocks/>
          </p:cNvSpPr>
          <p:nvPr/>
        </p:nvSpPr>
        <p:spPr>
          <a:xfrm>
            <a:off x="623392" y="4077072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tr-TR" sz="3000" b="1" dirty="0"/>
          </a:p>
        </p:txBody>
      </p:sp>
      <p:sp>
        <p:nvSpPr>
          <p:cNvPr id="3" name="Metin kutusu 2"/>
          <p:cNvSpPr txBox="1"/>
          <p:nvPr/>
        </p:nvSpPr>
        <p:spPr>
          <a:xfrm>
            <a:off x="793951" y="4476019"/>
            <a:ext cx="10465163" cy="13080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100" b="1" dirty="0">
                <a:latin typeface="Arial Black" panose="020B0A04020102020204" pitchFamily="34" charset="0"/>
              </a:rPr>
              <a:t>SEMAN </a:t>
            </a:r>
            <a:r>
              <a:rPr lang="tr-TR" b="1" dirty="0">
                <a:latin typeface="Arial Black" panose="020B0A04020102020204" pitchFamily="34" charset="0"/>
              </a:rPr>
              <a:t>Yeteneğe Dayalı Eğitim Projesi </a:t>
            </a:r>
          </a:p>
          <a:p>
            <a:r>
              <a:rPr lang="tr-TR" sz="2000" dirty="0"/>
              <a:t>Dr. </a:t>
            </a:r>
            <a:r>
              <a:rPr lang="tr-TR" sz="2000" dirty="0" err="1"/>
              <a:t>Öğr.Üy</a:t>
            </a:r>
            <a:r>
              <a:rPr lang="tr-TR" sz="2000" dirty="0"/>
              <a:t>. Oktay Aydın ile birlikte yürütülecektir.</a:t>
            </a:r>
            <a:br>
              <a:rPr lang="tr-TR" sz="4100" b="1" dirty="0">
                <a:latin typeface="Arial Black" panose="020B0A04020102020204" pitchFamily="34" charset="0"/>
              </a:rPr>
            </a:br>
            <a:endParaRPr lang="tr-TR" dirty="0"/>
          </a:p>
        </p:txBody>
      </p:sp>
      <p:sp>
        <p:nvSpPr>
          <p:cNvPr id="8" name="Yuvarlatılmış Dikdörtgen 7"/>
          <p:cNvSpPr/>
          <p:nvPr/>
        </p:nvSpPr>
        <p:spPr>
          <a:xfrm>
            <a:off x="1679510" y="1268760"/>
            <a:ext cx="8322906" cy="3024336"/>
          </a:xfrm>
          <a:prstGeom prst="roundRect">
            <a:avLst/>
          </a:prstGeom>
          <a:solidFill>
            <a:schemeClr val="tx1"/>
          </a:solidFill>
          <a:scene3d>
            <a:camera prst="orthographicFront"/>
            <a:lightRig rig="threePt" dir="t"/>
          </a:scene3d>
          <a:sp3d extrusionH="76200" contourW="12700" prstMaterial="metal">
            <a:bevelT w="215900"/>
            <a:bevelB w="457200" prst="coolSlant"/>
            <a:extrusionClr>
              <a:schemeClr val="tx1"/>
            </a:extrusionClr>
            <a:contourClr>
              <a:schemeClr val="tx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Metin kutusu 8"/>
          <p:cNvSpPr txBox="1"/>
          <p:nvPr/>
        </p:nvSpPr>
        <p:spPr>
          <a:xfrm>
            <a:off x="2351584" y="1451683"/>
            <a:ext cx="6144683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2"/>
            <a:r>
              <a:rPr lang="tr-TR" sz="2800" dirty="0">
                <a:solidFill>
                  <a:schemeClr val="bg1"/>
                </a:solidFill>
              </a:rPr>
              <a:t>Burada hiçbir</a:t>
            </a:r>
          </a:p>
          <a:p>
            <a:pPr lvl="2"/>
            <a:r>
              <a:rPr lang="tr-TR" sz="4800" dirty="0">
                <a:solidFill>
                  <a:srgbClr val="FFC000"/>
                </a:solidFill>
              </a:rPr>
              <a:t>BALIK UÇMAYA</a:t>
            </a:r>
          </a:p>
          <a:p>
            <a:pPr lvl="2"/>
            <a:r>
              <a:rPr lang="tr-TR" sz="2800" dirty="0">
                <a:solidFill>
                  <a:schemeClr val="bg1"/>
                </a:solidFill>
              </a:rPr>
              <a:t>hiçbir</a:t>
            </a:r>
          </a:p>
          <a:p>
            <a:pPr lvl="2"/>
            <a:r>
              <a:rPr lang="tr-TR" sz="4800" dirty="0">
                <a:solidFill>
                  <a:srgbClr val="FFC000"/>
                </a:solidFill>
              </a:rPr>
              <a:t>KUŞ YÜZMEYE</a:t>
            </a:r>
          </a:p>
          <a:p>
            <a:pPr lvl="2"/>
            <a:r>
              <a:rPr lang="tr-TR" sz="2800" dirty="0">
                <a:solidFill>
                  <a:schemeClr val="bg1"/>
                </a:solidFill>
              </a:rPr>
              <a:t>zorlanmaz….</a:t>
            </a:r>
          </a:p>
          <a:p>
            <a:endParaRPr lang="tr-TR" sz="1600" dirty="0"/>
          </a:p>
        </p:txBody>
      </p:sp>
      <p:pic>
        <p:nvPicPr>
          <p:cNvPr id="10" name="Resim 9">
            <a:hlinkClick r:id="" action="ppaction://noaction"/>
            <a:extLst>
              <a:ext uri="{FF2B5EF4-FFF2-40B4-BE49-F238E27FC236}">
                <a16:creationId xmlns:a16="http://schemas.microsoft.com/office/drawing/2014/main" id="{162BB8D8-9748-48C9-8EC1-605F7E224D0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59114" y="5996232"/>
            <a:ext cx="764321" cy="62993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2508507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1"/>
          <p:cNvSpPr>
            <a:spLocks noGrp="1"/>
          </p:cNvSpPr>
          <p:nvPr>
            <p:ph idx="1"/>
          </p:nvPr>
        </p:nvSpPr>
        <p:spPr>
          <a:xfrm>
            <a:off x="0" y="963054"/>
            <a:ext cx="12192000" cy="5494896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tr-TR" sz="2500" b="1" dirty="0"/>
              <a:t>Sınav kısırdöngüsünden çıkılamıyor, öğrenciler, veliler ve öğretmenler sınav baskısının yarattığı olumsuz sonuçlardan etkileniyor.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tr-TR" sz="2500" b="1" dirty="0"/>
              <a:t>Sınav baskısına bağlı olarak, okullarda «eksik bul-etüt yap» anlayışıyla eğitim yapılmaktadır. Oysa, eğitim sisteminin en önemli görevlerinden biri «güçlü alanı bul-geliştir» anlayışıyla hareket etmektir.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tr-TR" sz="2500" b="1" dirty="0"/>
              <a:t>Ülke olarak, dünyadaki bilim ve teknoloji kalitesini yakalayacak nitelikli insan gücüne sahip değiliz. Bu da ülke olarak rekabet gücümüzü zayıflatıyor.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tr-TR" sz="2500" b="1" dirty="0"/>
              <a:t>Uluslararası patent sayılarımız yetersizdir.</a:t>
            </a:r>
          </a:p>
          <a:p>
            <a:pPr lvl="1">
              <a:lnSpc>
                <a:spcPct val="100000"/>
              </a:lnSpc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tr-TR" sz="2500" b="1" dirty="0"/>
              <a:t>Dünyadaki patent başvurusu 2.680.900</a:t>
            </a:r>
          </a:p>
          <a:p>
            <a:pPr lvl="1">
              <a:lnSpc>
                <a:spcPct val="100000"/>
              </a:lnSpc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tr-TR" sz="2500" b="1" dirty="0"/>
              <a:t>2016’da Türkiye’nin patent başvuru sayısı 6445</a:t>
            </a:r>
          </a:p>
          <a:p>
            <a:pPr lvl="1">
              <a:lnSpc>
                <a:spcPct val="100000"/>
              </a:lnSpc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tr-TR" sz="2500" b="1" dirty="0"/>
              <a:t>2016’da Türkiye’deki yabancı firmaların patent başvuru sayısı 8446</a:t>
            </a:r>
          </a:p>
        </p:txBody>
      </p:sp>
      <p:sp>
        <p:nvSpPr>
          <p:cNvPr id="3" name="Metin kutusu 2"/>
          <p:cNvSpPr txBox="1"/>
          <p:nvPr/>
        </p:nvSpPr>
        <p:spPr>
          <a:xfrm>
            <a:off x="244672" y="132057"/>
            <a:ext cx="35523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>
                <a:solidFill>
                  <a:schemeClr val="bg1"/>
                </a:solidFill>
              </a:rPr>
              <a:t>PROJENİN GEREKÇESİ</a:t>
            </a:r>
            <a:endParaRPr lang="tr-TR" sz="2400" dirty="0"/>
          </a:p>
        </p:txBody>
      </p:sp>
      <p:pic>
        <p:nvPicPr>
          <p:cNvPr id="6" name="Resim 5">
            <a:hlinkClick r:id="" action="ppaction://noaction"/>
            <a:extLst>
              <a:ext uri="{FF2B5EF4-FFF2-40B4-BE49-F238E27FC236}">
                <a16:creationId xmlns:a16="http://schemas.microsoft.com/office/drawing/2014/main" id="{50B4B868-E58E-43F4-AB0C-8AA2CAF0B41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59114" y="5996232"/>
            <a:ext cx="764321" cy="62993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748512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1"/>
          <p:cNvSpPr>
            <a:spLocks noGrp="1"/>
          </p:cNvSpPr>
          <p:nvPr>
            <p:ph idx="1"/>
          </p:nvPr>
        </p:nvSpPr>
        <p:spPr>
          <a:xfrm>
            <a:off x="0" y="963054"/>
            <a:ext cx="12192000" cy="5494896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tr-TR" sz="2500" b="1" dirty="0"/>
              <a:t>Uluslararası bilim literatüründeki yerimiz iyi durumda değildir.</a:t>
            </a:r>
          </a:p>
          <a:p>
            <a:pPr lvl="1">
              <a:lnSpc>
                <a:spcPct val="100000"/>
              </a:lnSpc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tr-TR" sz="2500" b="1" dirty="0"/>
              <a:t>En iyi 200 üniversite içinde hiçbir üniversitemiz yok.</a:t>
            </a:r>
          </a:p>
          <a:p>
            <a:pPr lvl="1">
              <a:lnSpc>
                <a:spcPct val="100000"/>
              </a:lnSpc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tr-TR" sz="2500" b="1" dirty="0"/>
              <a:t>Uluslararası literatürde yayın yapmada 43. sıradayız.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tr-TR" sz="2500" b="1" dirty="0"/>
              <a:t>Uluslararası standartlarda bilim ve sanat insanları yetiştiremiyoruz.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tr-TR" sz="2500" b="1" dirty="0"/>
              <a:t>Ülkemizin ekonomik açıdan verimlilik ve rekabet edebilirlik düzeyi düşüktür.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tr-TR" sz="2500" b="1" dirty="0"/>
              <a:t>Endüstri 4.0 gibi dünyada meydana gelen gelişmelere ayak uydurmak ve daha sofistike becerilere sahip bireyler yetiştirmek bir zorunluluktur.</a:t>
            </a:r>
          </a:p>
        </p:txBody>
      </p:sp>
      <p:sp>
        <p:nvSpPr>
          <p:cNvPr id="3" name="Metin kutusu 2"/>
          <p:cNvSpPr txBox="1"/>
          <p:nvPr/>
        </p:nvSpPr>
        <p:spPr>
          <a:xfrm>
            <a:off x="244672" y="132057"/>
            <a:ext cx="35523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>
                <a:solidFill>
                  <a:schemeClr val="bg1"/>
                </a:solidFill>
              </a:rPr>
              <a:t>PROJENİN GEREKÇESİ</a:t>
            </a:r>
            <a:endParaRPr lang="tr-TR" sz="2400" dirty="0"/>
          </a:p>
        </p:txBody>
      </p:sp>
      <p:pic>
        <p:nvPicPr>
          <p:cNvPr id="6" name="Resim 5">
            <a:hlinkClick r:id="" action="ppaction://noaction"/>
            <a:extLst>
              <a:ext uri="{FF2B5EF4-FFF2-40B4-BE49-F238E27FC236}">
                <a16:creationId xmlns:a16="http://schemas.microsoft.com/office/drawing/2014/main" id="{50B4B868-E58E-43F4-AB0C-8AA2CAF0B41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59114" y="5996232"/>
            <a:ext cx="764321" cy="62993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06351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457919" y="1083315"/>
            <a:ext cx="11183355" cy="43242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tr-TR" sz="2500" b="1" dirty="0"/>
              <a:t>Anaokulundan liseye çocukların baskın yetenek ve ilgi haritalarını çıkarmak</a:t>
            </a:r>
          </a:p>
          <a:p>
            <a:pPr marL="457200" indent="-457200" algn="just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tr-TR" sz="2500" b="1" dirty="0"/>
              <a:t>Öğrencilere baskın yetenek alanları hakkında farkındalık kazandırmak</a:t>
            </a:r>
          </a:p>
          <a:p>
            <a:pPr marL="457200" indent="-457200" algn="just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tr-TR" sz="2500" b="1" dirty="0"/>
              <a:t>Öğrencilerin velilerine yetenek danışmanlığı yaparak, çocuklarının yetenek alanları hakkında farkındalık kazandırmak</a:t>
            </a:r>
          </a:p>
          <a:p>
            <a:pPr marL="457200" indent="-457200" algn="just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tr-TR" sz="2500" b="1" dirty="0"/>
              <a:t>«Yetenek Odaklı Eğitim» modeli ile öğrencilerin anaokulundan liseye kadar yetenek gelişimlerini desteklemek.</a:t>
            </a:r>
          </a:p>
          <a:p>
            <a:pPr marL="457200" indent="-457200" algn="just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tr-TR" sz="2500" b="1" dirty="0"/>
              <a:t>Okulda, rehberlik birimlerinin çalışmalarına destek sunmak.</a:t>
            </a:r>
          </a:p>
          <a:p>
            <a:pPr marL="457200" indent="-457200" algn="just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tr-TR" sz="2500" b="1" dirty="0"/>
              <a:t>Sakarya Milli Eğitim Müdürlüğü’nün çocukların yetenek gelişimini destekleyici politikalar geliştirmelerine katkı sağlamak.</a:t>
            </a:r>
          </a:p>
        </p:txBody>
      </p:sp>
      <p:pic>
        <p:nvPicPr>
          <p:cNvPr id="6" name="Resim 5">
            <a:hlinkClick r:id="" action="ppaction://noaction"/>
            <a:extLst>
              <a:ext uri="{FF2B5EF4-FFF2-40B4-BE49-F238E27FC236}">
                <a16:creationId xmlns:a16="http://schemas.microsoft.com/office/drawing/2014/main" id="{A8B0C634-A02A-40A3-B2CE-C7AB47CB380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59114" y="5996232"/>
            <a:ext cx="764321" cy="62993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Metin kutusu 4">
            <a:extLst>
              <a:ext uri="{FF2B5EF4-FFF2-40B4-BE49-F238E27FC236}">
                <a16:creationId xmlns:a16="http://schemas.microsoft.com/office/drawing/2014/main" id="{9C629F6F-3951-4BDD-958D-22CB38D41BAC}"/>
              </a:ext>
            </a:extLst>
          </p:cNvPr>
          <p:cNvSpPr txBox="1"/>
          <p:nvPr/>
        </p:nvSpPr>
        <p:spPr>
          <a:xfrm>
            <a:off x="244672" y="132057"/>
            <a:ext cx="35523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>
                <a:solidFill>
                  <a:schemeClr val="bg1"/>
                </a:solidFill>
              </a:rPr>
              <a:t>AMAÇLAR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206497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753102" y="1336577"/>
            <a:ext cx="10429812" cy="47529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07000"/>
              </a:lnSpc>
              <a:spcBef>
                <a:spcPts val="1200"/>
              </a:spcBef>
              <a:spcAft>
                <a:spcPts val="1200"/>
              </a:spcAft>
              <a:tabLst>
                <a:tab pos="5830888" algn="r"/>
              </a:tabLst>
            </a:pPr>
            <a:r>
              <a:rPr lang="tr-TR" sz="2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HEDEF GRUP	SAYI</a:t>
            </a:r>
          </a:p>
          <a:p>
            <a:pPr marL="342900" lvl="0" indent="-342900" algn="just">
              <a:lnSpc>
                <a:spcPct val="107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5830888" algn="r"/>
              </a:tabLst>
            </a:pPr>
            <a:r>
              <a:rPr lang="tr-TR" sz="25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Anasınıfı Öğrencileri	9.150</a:t>
            </a:r>
          </a:p>
          <a:p>
            <a:pPr marL="342900" lvl="0" indent="-342900" algn="just">
              <a:lnSpc>
                <a:spcPct val="107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5830888" algn="r"/>
              </a:tabLst>
            </a:pPr>
            <a:r>
              <a:rPr lang="tr-TR" sz="25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İlkokul (1. Sınıf) Öğrencileri	12.538</a:t>
            </a:r>
          </a:p>
          <a:p>
            <a:pPr marL="342900" indent="-342900" algn="just">
              <a:lnSpc>
                <a:spcPct val="107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5830888" algn="r"/>
              </a:tabLst>
            </a:pPr>
            <a:r>
              <a:rPr lang="tr-TR" sz="25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İlkokul (4. Sınıf) Öğrencileri	13.481</a:t>
            </a:r>
          </a:p>
          <a:p>
            <a:pPr marL="342900" indent="-342900" algn="just">
              <a:lnSpc>
                <a:spcPct val="107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5830888" algn="r"/>
              </a:tabLst>
            </a:pPr>
            <a:r>
              <a:rPr lang="tr-TR" sz="25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Okul öncesi Öğretmeni	628</a:t>
            </a:r>
          </a:p>
          <a:p>
            <a:pPr marL="342900" indent="-342900" algn="just">
              <a:lnSpc>
                <a:spcPct val="107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5830888" algn="r"/>
              </a:tabLst>
            </a:pPr>
            <a:r>
              <a:rPr lang="tr-TR" sz="25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Sınıf Öğretmeni	2.524</a:t>
            </a:r>
          </a:p>
          <a:p>
            <a:pPr marL="342900" lvl="0" indent="-342900" algn="just">
              <a:lnSpc>
                <a:spcPct val="107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5830888" algn="r"/>
              </a:tabLst>
            </a:pPr>
            <a:r>
              <a:rPr lang="tr-TR" sz="25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Veliler</a:t>
            </a:r>
          </a:p>
        </p:txBody>
      </p:sp>
      <p:pic>
        <p:nvPicPr>
          <p:cNvPr id="6" name="Resim 5">
            <a:hlinkClick r:id="" action="ppaction://noaction"/>
            <a:extLst>
              <a:ext uri="{FF2B5EF4-FFF2-40B4-BE49-F238E27FC236}">
                <a16:creationId xmlns:a16="http://schemas.microsoft.com/office/drawing/2014/main" id="{5B03B176-6B74-4509-A969-CB47F300A24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59114" y="5996232"/>
            <a:ext cx="764321" cy="62993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Metin kutusu 4">
            <a:extLst>
              <a:ext uri="{FF2B5EF4-FFF2-40B4-BE49-F238E27FC236}">
                <a16:creationId xmlns:a16="http://schemas.microsoft.com/office/drawing/2014/main" id="{8D42F775-C6DF-4544-9BE0-E84B6665C048}"/>
              </a:ext>
            </a:extLst>
          </p:cNvPr>
          <p:cNvSpPr txBox="1"/>
          <p:nvPr/>
        </p:nvSpPr>
        <p:spPr>
          <a:xfrm>
            <a:off x="244672" y="132057"/>
            <a:ext cx="35523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>
                <a:solidFill>
                  <a:schemeClr val="bg1"/>
                </a:solidFill>
              </a:rPr>
              <a:t>HEDEF KİTLE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33340290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767408" y="1190834"/>
            <a:ext cx="10657184" cy="23237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tr-TR" sz="2500" b="1" dirty="0"/>
              <a:t>MİLLİ EĞİTİM MÜDÜRLÜĞÜ AÇISINDAN</a:t>
            </a:r>
          </a:p>
          <a:p>
            <a:pPr marL="457200" indent="-4572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tr-TR" sz="2500" b="1" dirty="0"/>
              <a:t>Sakarya Milli Eğitim Müdürlüğü bünyesinde öğrencilerin yetenek alanları ile ilgili veri tabanı oluşturulmuş olacaktır.</a:t>
            </a:r>
          </a:p>
          <a:p>
            <a:pPr marL="457200" indent="-4572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tr-TR" sz="2500" b="1" dirty="0"/>
              <a:t>Sakarya Milli Eğitim Müdürlüğü’nün geliştireceği eğitim politikalarına katkı sağlanmış olacaktır.</a:t>
            </a:r>
          </a:p>
        </p:txBody>
      </p:sp>
      <p:pic>
        <p:nvPicPr>
          <p:cNvPr id="6" name="Resim 5">
            <a:hlinkClick r:id="" action="ppaction://noaction"/>
            <a:extLst>
              <a:ext uri="{FF2B5EF4-FFF2-40B4-BE49-F238E27FC236}">
                <a16:creationId xmlns:a16="http://schemas.microsoft.com/office/drawing/2014/main" id="{59D618E5-CEAA-4EF8-A51B-DCA421E16F7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59114" y="5996232"/>
            <a:ext cx="764321" cy="62993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Metin kutusu 6">
            <a:extLst>
              <a:ext uri="{FF2B5EF4-FFF2-40B4-BE49-F238E27FC236}">
                <a16:creationId xmlns:a16="http://schemas.microsoft.com/office/drawing/2014/main" id="{799A0BF9-EA8A-40B8-BEB4-9711BB4903FB}"/>
              </a:ext>
            </a:extLst>
          </p:cNvPr>
          <p:cNvSpPr txBox="1"/>
          <p:nvPr/>
        </p:nvSpPr>
        <p:spPr>
          <a:xfrm>
            <a:off x="244672" y="132057"/>
            <a:ext cx="35523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>
                <a:solidFill>
                  <a:schemeClr val="bg1"/>
                </a:solidFill>
              </a:rPr>
              <a:t>PROJENİN KATKILARI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274206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767408" y="1182231"/>
            <a:ext cx="1065718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tr-TR" sz="2500" b="1" dirty="0"/>
              <a:t>OKULLAR AÇISINDAN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tr-TR" sz="2500" b="1" dirty="0"/>
              <a:t>Öğrencilerin tespit edilen yetenek alanları kapsamında yetenek geliştirme programları uygulanarak, okulun eğitim kalitesi artırılacaktır.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tr-TR" sz="2500" b="1" dirty="0"/>
              <a:t>Okulun rehberlik hizmetlerinin daha etkin şekilde yürütülmesi sağlanmış olacaktır.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tr-TR" sz="2500" b="1" dirty="0"/>
              <a:t>Okul-aile işbirliğinin gelişmesine katkı sağlanmış olacaktır.</a:t>
            </a:r>
          </a:p>
        </p:txBody>
      </p:sp>
      <p:pic>
        <p:nvPicPr>
          <p:cNvPr id="6" name="Resim 5">
            <a:hlinkClick r:id="" action="ppaction://noaction"/>
            <a:extLst>
              <a:ext uri="{FF2B5EF4-FFF2-40B4-BE49-F238E27FC236}">
                <a16:creationId xmlns:a16="http://schemas.microsoft.com/office/drawing/2014/main" id="{427C11C1-EA6C-4F7F-A523-33D662E6317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59114" y="5996232"/>
            <a:ext cx="764321" cy="62993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Metin kutusu 7">
            <a:extLst>
              <a:ext uri="{FF2B5EF4-FFF2-40B4-BE49-F238E27FC236}">
                <a16:creationId xmlns:a16="http://schemas.microsoft.com/office/drawing/2014/main" id="{3AEF329D-2A58-40FA-A109-9E653CF6676A}"/>
              </a:ext>
            </a:extLst>
          </p:cNvPr>
          <p:cNvSpPr txBox="1"/>
          <p:nvPr/>
        </p:nvSpPr>
        <p:spPr>
          <a:xfrm>
            <a:off x="244672" y="132057"/>
            <a:ext cx="35523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>
                <a:solidFill>
                  <a:schemeClr val="bg1"/>
                </a:solidFill>
              </a:rPr>
              <a:t>PROJENİN KATKILARI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91874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2304</TotalTime>
  <Words>2020</Words>
  <Application>Microsoft Office PowerPoint</Application>
  <PresentationFormat>Geniş ekran</PresentationFormat>
  <Paragraphs>256</Paragraphs>
  <Slides>35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8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35</vt:i4>
      </vt:variant>
    </vt:vector>
  </HeadingPairs>
  <TitlesOfParts>
    <vt:vector size="44" baseType="lpstr">
      <vt:lpstr>Arial</vt:lpstr>
      <vt:lpstr>Arial Black</vt:lpstr>
      <vt:lpstr>Calibri</vt:lpstr>
      <vt:lpstr>Calibri Light</vt:lpstr>
      <vt:lpstr>Courier New</vt:lpstr>
      <vt:lpstr>Times New Roman</vt:lpstr>
      <vt:lpstr>Wingdings</vt:lpstr>
      <vt:lpstr>Wingdings 2</vt:lpstr>
      <vt:lpstr>HDOfficeLightV0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SAKARYA  İL MİLLİ EĞİTİM MÜDÜRLÜĞÜ KİŞİSEL VE MESLEKİ GELİŞİMEĞİTİMLERİ</dc:title>
  <dc:creator>Ayla Serpil Kaya</dc:creator>
  <cp:lastModifiedBy>Oktay Aydin</cp:lastModifiedBy>
  <cp:revision>307</cp:revision>
  <dcterms:created xsi:type="dcterms:W3CDTF">2018-07-29T15:19:07Z</dcterms:created>
  <dcterms:modified xsi:type="dcterms:W3CDTF">2018-10-31T06:36:09Z</dcterms:modified>
</cp:coreProperties>
</file>