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78" r:id="rId2"/>
    <p:sldId id="308" r:id="rId3"/>
    <p:sldId id="309" r:id="rId4"/>
    <p:sldId id="310" r:id="rId5"/>
    <p:sldId id="256" r:id="rId6"/>
    <p:sldId id="257" r:id="rId7"/>
    <p:sldId id="258" r:id="rId8"/>
    <p:sldId id="259" r:id="rId9"/>
    <p:sldId id="281" r:id="rId10"/>
    <p:sldId id="292" r:id="rId11"/>
    <p:sldId id="286" r:id="rId12"/>
    <p:sldId id="287" r:id="rId13"/>
    <p:sldId id="283" r:id="rId14"/>
    <p:sldId id="284" r:id="rId15"/>
    <p:sldId id="285" r:id="rId16"/>
    <p:sldId id="288" r:id="rId17"/>
    <p:sldId id="289" r:id="rId18"/>
    <p:sldId id="276" r:id="rId19"/>
    <p:sldId id="275" r:id="rId20"/>
    <p:sldId id="277" r:id="rId21"/>
    <p:sldId id="262" r:id="rId22"/>
    <p:sldId id="263" r:id="rId23"/>
    <p:sldId id="267" r:id="rId24"/>
    <p:sldId id="290" r:id="rId25"/>
    <p:sldId id="291" r:id="rId26"/>
    <p:sldId id="293" r:id="rId27"/>
    <p:sldId id="294" r:id="rId28"/>
    <p:sldId id="264" r:id="rId29"/>
    <p:sldId id="265" r:id="rId30"/>
    <p:sldId id="266" r:id="rId31"/>
    <p:sldId id="295" r:id="rId32"/>
    <p:sldId id="296" r:id="rId33"/>
    <p:sldId id="297" r:id="rId34"/>
    <p:sldId id="298" r:id="rId35"/>
    <p:sldId id="271" r:id="rId36"/>
    <p:sldId id="272" r:id="rId37"/>
    <p:sldId id="273" r:id="rId38"/>
    <p:sldId id="274" r:id="rId39"/>
    <p:sldId id="299" r:id="rId40"/>
    <p:sldId id="300" r:id="rId41"/>
    <p:sldId id="301" r:id="rId42"/>
    <p:sldId id="302" r:id="rId43"/>
    <p:sldId id="303" r:id="rId44"/>
    <p:sldId id="304" r:id="rId45"/>
    <p:sldId id="305" r:id="rId46"/>
    <p:sldId id="306" r:id="rId47"/>
    <p:sldId id="307" r:id="rId4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420" autoAdjust="0"/>
  </p:normalViewPr>
  <p:slideViewPr>
    <p:cSldViewPr>
      <p:cViewPr varScale="1">
        <p:scale>
          <a:sx n="63" d="100"/>
          <a:sy n="63" d="100"/>
        </p:scale>
        <p:origin x="-1596" y="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tr-TR" smtClean="0"/>
              <a:t>Asıl başlık stili için tıklatın</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tr-TR" smtClean="0"/>
              <a:t>Asıl alt başlık stilini düzenlemek için tıklatın</a:t>
            </a:r>
            <a:endParaRPr lang="en-US"/>
          </a:p>
        </p:txBody>
      </p:sp>
      <p:sp>
        <p:nvSpPr>
          <p:cNvPr id="4100" name="Rectangle 4"/>
          <p:cNvSpPr>
            <a:spLocks noGrp="1" noChangeArrowheads="1"/>
          </p:cNvSpPr>
          <p:nvPr>
            <p:ph type="dt" sz="half" idx="2"/>
          </p:nvPr>
        </p:nvSpPr>
        <p:spPr/>
        <p:txBody>
          <a:bodyPr/>
          <a:lstStyle>
            <a:lvl1pPr>
              <a:defRPr/>
            </a:lvl1pPr>
          </a:lstStyle>
          <a:p>
            <a:fld id="{FBF1F13D-0AAE-4D66-BAAF-73A47AC2961F}" type="datetimeFigureOut">
              <a:rPr lang="tr-TR" smtClean="0"/>
              <a:pPr/>
              <a:t>05.02.2019</a:t>
            </a:fld>
            <a:endParaRPr lang="tr-TR"/>
          </a:p>
        </p:txBody>
      </p:sp>
      <p:sp>
        <p:nvSpPr>
          <p:cNvPr id="4101" name="Rectangle 5"/>
          <p:cNvSpPr>
            <a:spLocks noGrp="1" noChangeArrowheads="1"/>
          </p:cNvSpPr>
          <p:nvPr>
            <p:ph type="ftr" sz="quarter" idx="3"/>
          </p:nvPr>
        </p:nvSpPr>
        <p:spPr/>
        <p:txBody>
          <a:bodyPr/>
          <a:lstStyle>
            <a:lvl1pPr>
              <a:defRPr/>
            </a:lvl1pPr>
          </a:lstStyle>
          <a:p>
            <a:endParaRPr lang="tr-TR"/>
          </a:p>
        </p:txBody>
      </p:sp>
      <p:sp>
        <p:nvSpPr>
          <p:cNvPr id="4102" name="Rectangle 6"/>
          <p:cNvSpPr>
            <a:spLocks noGrp="1" noChangeArrowheads="1"/>
          </p:cNvSpPr>
          <p:nvPr>
            <p:ph type="sldNum" sz="quarter" idx="4"/>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fld id="{FBF1F13D-0AAE-4D66-BAAF-73A47AC2961F}" type="datetimeFigureOut">
              <a:rPr lang="tr-TR" smtClean="0"/>
              <a:pPr/>
              <a:t>05.02.2019</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5CEE2C2E-B585-4801-B560-BAC62D87637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bg1"/>
                </a:solidFill>
              </a:defRPr>
            </a:lvl1pPr>
          </a:lstStyle>
          <a:p>
            <a:fld id="{FBF1F13D-0AAE-4D66-BAAF-73A47AC2961F}" type="datetimeFigureOut">
              <a:rPr lang="tr-TR" smtClean="0"/>
              <a:pPr/>
              <a:t>05.02.2019</a:t>
            </a:fld>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5CEE2C2E-B585-4801-B560-BAC62D87637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Calibri" pitchFamily="34" charset="0"/>
        </a:defRPr>
      </a:lvl2pPr>
      <a:lvl3pPr algn="ctr" rtl="0" eaLnBrk="1" fontAlgn="base" hangingPunct="1">
        <a:spcBef>
          <a:spcPct val="0"/>
        </a:spcBef>
        <a:spcAft>
          <a:spcPct val="0"/>
        </a:spcAft>
        <a:defRPr sz="4400">
          <a:solidFill>
            <a:schemeClr val="bg1"/>
          </a:solidFill>
          <a:latin typeface="Calibri" pitchFamily="34" charset="0"/>
        </a:defRPr>
      </a:lvl3pPr>
      <a:lvl4pPr algn="ctr" rtl="0" eaLnBrk="1" fontAlgn="base" hangingPunct="1">
        <a:spcBef>
          <a:spcPct val="0"/>
        </a:spcBef>
        <a:spcAft>
          <a:spcPct val="0"/>
        </a:spcAft>
        <a:defRPr sz="4400">
          <a:solidFill>
            <a:schemeClr val="bg1"/>
          </a:solidFill>
          <a:latin typeface="Calibri" pitchFamily="34" charset="0"/>
        </a:defRPr>
      </a:lvl4pPr>
      <a:lvl5pPr algn="ctr" rtl="0" eaLnBrk="1" fontAlgn="base" hangingPunct="1">
        <a:spcBef>
          <a:spcPct val="0"/>
        </a:spcBef>
        <a:spcAft>
          <a:spcPct val="0"/>
        </a:spcAft>
        <a:defRPr sz="4400">
          <a:solidFill>
            <a:schemeClr val="bg1"/>
          </a:solidFill>
          <a:latin typeface="Calibri" pitchFamily="34" charset="0"/>
        </a:defRPr>
      </a:lvl5pPr>
      <a:lvl6pPr marL="457200" algn="ctr" rtl="0" eaLnBrk="1" fontAlgn="base" hangingPunct="1">
        <a:spcBef>
          <a:spcPct val="0"/>
        </a:spcBef>
        <a:spcAft>
          <a:spcPct val="0"/>
        </a:spcAft>
        <a:defRPr sz="4400">
          <a:solidFill>
            <a:schemeClr val="bg1"/>
          </a:solidFill>
          <a:latin typeface="Calibri" pitchFamily="34" charset="0"/>
        </a:defRPr>
      </a:lvl6pPr>
      <a:lvl7pPr marL="914400" algn="ctr" rtl="0" eaLnBrk="1" fontAlgn="base" hangingPunct="1">
        <a:spcBef>
          <a:spcPct val="0"/>
        </a:spcBef>
        <a:spcAft>
          <a:spcPct val="0"/>
        </a:spcAft>
        <a:defRPr sz="4400">
          <a:solidFill>
            <a:schemeClr val="bg1"/>
          </a:solidFill>
          <a:latin typeface="Calibri" pitchFamily="34" charset="0"/>
        </a:defRPr>
      </a:lvl7pPr>
      <a:lvl8pPr marL="1371600" algn="ctr" rtl="0" eaLnBrk="1" fontAlgn="base" hangingPunct="1">
        <a:spcBef>
          <a:spcPct val="0"/>
        </a:spcBef>
        <a:spcAft>
          <a:spcPct val="0"/>
        </a:spcAft>
        <a:defRPr sz="4400">
          <a:solidFill>
            <a:schemeClr val="bg1"/>
          </a:solidFill>
          <a:latin typeface="Calibri" pitchFamily="34" charset="0"/>
        </a:defRPr>
      </a:lvl8pPr>
      <a:lvl9pPr marL="1828800" algn="ctr"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6858000"/>
          </a:xfrm>
        </p:spPr>
        <p:txBody>
          <a:bodyPr/>
          <a:lstStyle/>
          <a:p>
            <a:r>
              <a:rPr lang="tr-TR" dirty="0" smtClean="0"/>
              <a:t> </a:t>
            </a:r>
            <a:r>
              <a:rPr lang="tr-TR" i="1" dirty="0" smtClean="0">
                <a:solidFill>
                  <a:schemeClr val="accent5"/>
                </a:solidFill>
                <a:effectLst>
                  <a:outerShdw blurRad="38100" dist="38100" dir="2700000" algn="tl">
                    <a:srgbClr val="000000">
                      <a:alpha val="43137"/>
                    </a:srgbClr>
                  </a:outerShdw>
                </a:effectLst>
              </a:rPr>
              <a:t>ATATÜRL İLKOKULU</a:t>
            </a:r>
            <a:r>
              <a:rPr lang="tr-TR" i="1" dirty="0" smtClean="0">
                <a:solidFill>
                  <a:schemeClr val="accent5"/>
                </a:solidFill>
                <a:effectLst>
                  <a:outerShdw blurRad="38100" dist="38100" dir="2700000" algn="tl">
                    <a:srgbClr val="000000">
                      <a:alpha val="43137"/>
                    </a:srgbClr>
                  </a:outerShdw>
                </a:effectLst>
              </a:rPr>
              <a:t/>
            </a:r>
            <a:br>
              <a:rPr lang="tr-TR" i="1" dirty="0" smtClean="0">
                <a:solidFill>
                  <a:schemeClr val="accent5"/>
                </a:solidFill>
                <a:effectLst>
                  <a:outerShdw blurRad="38100" dist="38100" dir="2700000" algn="tl">
                    <a:srgbClr val="000000">
                      <a:alpha val="43137"/>
                    </a:srgbClr>
                  </a:outerShdw>
                </a:effectLst>
              </a:rPr>
            </a:br>
            <a:r>
              <a:rPr lang="tr-TR" b="1" i="1" dirty="0" smtClean="0">
                <a:solidFill>
                  <a:schemeClr val="accent5"/>
                </a:solidFill>
                <a:effectLst>
                  <a:outerShdw blurRad="38100" dist="38100" dir="2700000" algn="tl">
                    <a:srgbClr val="000000">
                      <a:alpha val="43137"/>
                    </a:srgbClr>
                  </a:outerShdw>
                </a:effectLst>
              </a:rPr>
              <a:t>2018–2019 EĞİTİM VE ÖĞRETİM YILI II KANAAT DÖNEMİ ÖĞRETMENLER KURULU </a:t>
            </a:r>
            <a:r>
              <a:rPr lang="tr-TR" b="1" i="1" dirty="0" smtClean="0">
                <a:solidFill>
                  <a:schemeClr val="accent5"/>
                </a:solidFill>
                <a:effectLst>
                  <a:outerShdw blurRad="38100" dist="38100" dir="2700000" algn="tl">
                    <a:srgbClr val="000000">
                      <a:alpha val="43137"/>
                    </a:srgbClr>
                  </a:outerShdw>
                </a:effectLst>
              </a:rPr>
              <a:t> TOPLANTISI</a:t>
            </a:r>
            <a:endParaRPr lang="tr-TR" i="1" dirty="0">
              <a:solidFill>
                <a:schemeClr val="accent5"/>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86544"/>
          </a:xfrm>
        </p:spPr>
        <p:txBody>
          <a:bodyPr/>
          <a:lstStyle/>
          <a:p>
            <a:pPr>
              <a:buNone/>
            </a:pPr>
            <a:r>
              <a:rPr lang="tr-TR" dirty="0" smtClean="0"/>
              <a:t>   </a:t>
            </a:r>
            <a:r>
              <a:rPr lang="tr-TR" b="1" dirty="0" smtClean="0"/>
              <a:t>MEB öğretmenlerin öğle arası nöbet görevi hakkında görüş yazısı </a:t>
            </a:r>
          </a:p>
          <a:p>
            <a:pPr>
              <a:buNone/>
            </a:pPr>
            <a:endParaRPr lang="tr-TR" dirty="0" smtClean="0"/>
          </a:p>
          <a:p>
            <a:pPr>
              <a:buNone/>
            </a:pPr>
            <a:r>
              <a:rPr lang="tr-TR" dirty="0" smtClean="0"/>
              <a:t>    </a:t>
            </a:r>
            <a:r>
              <a:rPr lang="tr-TR" sz="2800" dirty="0" smtClean="0"/>
              <a:t>Normal eğitim yapılan okullarda öğrencilerin öğleden önce ve öğleden sonra okulda bulunduğu belirtilirken öğrencilerin öğle arasında okulda bulunması durumunda öğretmen kontrolünde olması gerektiği vurgulandı. Öğretmen kontrolünde olmamaları durumunda öğrencilerin zarar görebileceğine işaret edilen görüş yazısında tüm bu hususların öğretmenler kurulu toplantısında görüşülmesi, karar alınması, okul idaresi tarafından nöbetçi öğretmen görev talimatnamesi hazırlanması gerektiği belirtildi.</a:t>
            </a:r>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857256"/>
          </a:xfrm>
        </p:spPr>
        <p:txBody>
          <a:bodyPr/>
          <a:lstStyle/>
          <a:p>
            <a:r>
              <a:rPr lang="tr-TR" dirty="0" smtClean="0"/>
              <a:t>Nöbetçi öğretmen görev yerinde;</a:t>
            </a:r>
            <a:endParaRPr lang="tr-TR" dirty="0"/>
          </a:p>
        </p:txBody>
      </p:sp>
      <p:sp>
        <p:nvSpPr>
          <p:cNvPr id="3" name="2 İçerik Yer Tutucusu"/>
          <p:cNvSpPr>
            <a:spLocks noGrp="1"/>
          </p:cNvSpPr>
          <p:nvPr>
            <p:ph idx="1"/>
          </p:nvPr>
        </p:nvSpPr>
        <p:spPr>
          <a:xfrm>
            <a:off x="457200" y="1142984"/>
            <a:ext cx="8229600" cy="5500726"/>
          </a:xfrm>
        </p:spPr>
        <p:txBody>
          <a:bodyPr/>
          <a:lstStyle/>
          <a:p>
            <a:pPr>
              <a:buNone/>
            </a:pPr>
            <a:r>
              <a:rPr lang="tr-TR" dirty="0" smtClean="0">
                <a:solidFill>
                  <a:srgbClr val="92D050"/>
                </a:solidFill>
              </a:rPr>
              <a:t>    Teneffüs veya ders saatlerinde nöbetçi öğretmen nöbet mahallinde aktif olarak dolaşarak çevresini gözlemler </a:t>
            </a:r>
            <a:r>
              <a:rPr lang="tr-TR" dirty="0" smtClean="0"/>
              <a:t/>
            </a:r>
            <a:br>
              <a:rPr lang="tr-TR" dirty="0" smtClean="0"/>
            </a:br>
            <a:r>
              <a:rPr lang="tr-TR" dirty="0" smtClean="0">
                <a:solidFill>
                  <a:srgbClr val="92D050"/>
                </a:solidFill>
              </a:rPr>
              <a:t>Nöbet mahallinde ve çevresinde futbol ve benzeri oyunların oynanmasına müsaade etmez </a:t>
            </a:r>
            <a:br>
              <a:rPr lang="tr-TR" dirty="0" smtClean="0">
                <a:solidFill>
                  <a:srgbClr val="92D050"/>
                </a:solidFill>
              </a:rPr>
            </a:br>
            <a:r>
              <a:rPr lang="tr-TR" dirty="0" smtClean="0">
                <a:solidFill>
                  <a:srgbClr val="92D050"/>
                </a:solidFill>
              </a:rPr>
              <a:t>Bahçe duvarlarından okul dışına çıkmak isteyen öğrencileri tespit eder engel olur ve nöbetçi müdür yardımcısına bildirir.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lstStyle/>
          <a:p>
            <a:r>
              <a:rPr lang="tr-TR" dirty="0" smtClean="0"/>
              <a:t>Ders esnasında hangi sebeple olursa olsun bahçede bulunan öğrencileri tespit ederek nöbetçi müdür yardımcısına bildirir </a:t>
            </a:r>
            <a:br>
              <a:rPr lang="tr-TR" dirty="0" smtClean="0"/>
            </a:br>
            <a:r>
              <a:rPr lang="tr-TR" dirty="0" smtClean="0">
                <a:solidFill>
                  <a:srgbClr val="92D050"/>
                </a:solidFill>
              </a:rPr>
              <a:t>Nöbet görevi sadece teneffüs saatlerinde değil tüm gün boyunca devam eder </a:t>
            </a:r>
            <a:r>
              <a:rPr lang="tr-TR" dirty="0" smtClean="0"/>
              <a:t/>
            </a:r>
            <a:br>
              <a:rPr lang="tr-TR" dirty="0" smtClean="0"/>
            </a:br>
            <a:r>
              <a:rPr lang="tr-TR" dirty="0" smtClean="0"/>
              <a:t>Nöbet yerlerinin temiz tutulmasını sağlar </a:t>
            </a:r>
            <a:br>
              <a:rPr lang="tr-TR" dirty="0" smtClean="0"/>
            </a:br>
            <a:r>
              <a:rPr lang="tr-TR" dirty="0" smtClean="0"/>
              <a:t>Öğrencilerin kılık kıyafetlerinin kurallara uygun olmasını sağlar </a:t>
            </a:r>
            <a:br>
              <a:rPr lang="tr-TR" dirty="0" smtClean="0"/>
            </a:br>
            <a:r>
              <a:rPr lang="tr-TR" dirty="0" smtClean="0">
                <a:solidFill>
                  <a:srgbClr val="92D050"/>
                </a:solidFill>
              </a:rPr>
              <a:t>Okul tuvaletlerini her teneffüs düzenli olarak denetler </a:t>
            </a:r>
            <a:r>
              <a:rPr lang="tr-TR" dirty="0" smtClean="0"/>
              <a:t/>
            </a:r>
            <a:br>
              <a:rPr lang="tr-TR" dirty="0" smtClean="0"/>
            </a:br>
            <a:r>
              <a:rPr lang="tr-TR" dirty="0" smtClean="0">
                <a:solidFill>
                  <a:srgbClr val="92D050"/>
                </a:solidFill>
              </a:rPr>
              <a:t>Dersinin olmadığı saatlerde derslikleri gezerek ders öğretmeni bulunmayan sınıfları tespit eder ve sınıfa nezaret eder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9144000" cy="6429420"/>
          </a:xfrm>
        </p:spPr>
        <p:txBody>
          <a:bodyPr/>
          <a:lstStyle/>
          <a:p>
            <a:pPr marL="342900" lvl="1" indent="-342900" algn="ctr">
              <a:buNone/>
            </a:pPr>
            <a:r>
              <a:rPr lang="tr-TR" sz="4400" dirty="0" smtClean="0"/>
              <a:t>Ders defterlerinin işlenmesi</a:t>
            </a:r>
          </a:p>
          <a:p>
            <a:pPr>
              <a:buNone/>
            </a:pPr>
            <a:r>
              <a:rPr lang="tr-TR" dirty="0" smtClean="0"/>
              <a:t>    </a:t>
            </a:r>
          </a:p>
          <a:p>
            <a:pPr>
              <a:buNone/>
            </a:pPr>
            <a:endParaRPr lang="tr-TR" dirty="0" smtClean="0"/>
          </a:p>
          <a:p>
            <a:pPr>
              <a:buNone/>
            </a:pPr>
            <a:r>
              <a:rPr lang="tr-TR" dirty="0" smtClean="0"/>
              <a:t>    Derse giren tüm öğretmenler ders esnasında ve biriktirme yapmadan MEB Eğitim ve Öğretim Çalışmamalarının Planlı Yürütülmesine İlişkin Yönergesi doğrultusunda ders defterine uygulanan etkinliğin adı veya etkinliğin ilgili olduğu kazanım </a:t>
            </a:r>
            <a:r>
              <a:rPr lang="tr-TR" dirty="0" smtClean="0">
                <a:solidFill>
                  <a:srgbClr val="92D050"/>
                </a:solidFill>
              </a:rPr>
              <a:t>yazılmalıdır.Ders defterlerinin doldurulmaması durumunda öğretmen derse girmemiş sayılır ve ek-ders ödemelerinde bu hususa göre hareket edilir.</a:t>
            </a:r>
          </a:p>
          <a:p>
            <a:pPr>
              <a:buNone/>
            </a:pPr>
            <a:r>
              <a:rPr lang="tr-TR" b="1" dirty="0" smtClean="0"/>
              <a:t/>
            </a:r>
            <a:br>
              <a:rPr lang="tr-TR" b="1" dirty="0" smtClean="0"/>
            </a:br>
            <a:r>
              <a:rPr lang="tr-TR" b="1" dirty="0" smtClean="0"/>
              <a:t/>
            </a:r>
            <a:br>
              <a:rPr lang="tr-TR" b="1"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858280" cy="6643710"/>
          </a:xfrm>
        </p:spPr>
        <p:txBody>
          <a:bodyPr/>
          <a:lstStyle/>
          <a:p>
            <a:pPr marL="342900" lvl="1" indent="-342900" algn="ctr">
              <a:buNone/>
            </a:pPr>
            <a:r>
              <a:rPr lang="tr-TR" sz="3600" dirty="0" smtClean="0"/>
              <a:t>Atama ve hizmet içi eğitim başvuruları ile onayları</a:t>
            </a:r>
          </a:p>
          <a:p>
            <a:r>
              <a:rPr lang="tr-TR" dirty="0" smtClean="0"/>
              <a:t>İKY 43 (7) Öğretmenler, komisyon üyesi ve gözcü olarak görevlendirildikleri sınav komisyonlarında, okulda yapılan </a:t>
            </a:r>
            <a:r>
              <a:rPr lang="tr-TR" dirty="0" smtClean="0">
                <a:solidFill>
                  <a:srgbClr val="92D050"/>
                </a:solidFill>
              </a:rPr>
              <a:t>her türlü resmî toplantılar ve mahallî kurtuluş günleri ile millî bayramlarda bulunmak zorundadırlar.</a:t>
            </a:r>
          </a:p>
          <a:p>
            <a:r>
              <a:rPr lang="tr-TR" dirty="0" smtClean="0"/>
              <a:t>Öğretmenler ve personel kendilerine </a:t>
            </a:r>
            <a:r>
              <a:rPr lang="tr-TR" dirty="0" smtClean="0">
                <a:solidFill>
                  <a:srgbClr val="92D050"/>
                </a:solidFill>
              </a:rPr>
              <a:t>tebliğ edilen toplantılara zamanında katılmak zorundad</a:t>
            </a:r>
            <a:r>
              <a:rPr lang="tr-TR" dirty="0" smtClean="0"/>
              <a:t>ır.</a:t>
            </a:r>
          </a:p>
          <a:p>
            <a:r>
              <a:rPr lang="tr-TR" dirty="0" smtClean="0"/>
              <a:t>Katılmak istenen hizmet içi eğitim faaliyetleri ile sistem üzerinden yapılacak her türlü başvurularla ilgili </a:t>
            </a:r>
            <a:r>
              <a:rPr lang="tr-TR" dirty="0" smtClean="0">
                <a:solidFill>
                  <a:srgbClr val="92D050"/>
                </a:solidFill>
              </a:rPr>
              <a:t>okul idaresine zamanında bilgi verilmelidir.</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643710"/>
          </a:xfrm>
        </p:spPr>
        <p:txBody>
          <a:bodyPr/>
          <a:lstStyle/>
          <a:p>
            <a:pPr marL="342900" lvl="1" indent="-342900" algn="ctr">
              <a:buNone/>
            </a:pPr>
            <a:r>
              <a:rPr lang="tr-TR" sz="4000" dirty="0" err="1" smtClean="0"/>
              <a:t>Mebbis</a:t>
            </a:r>
            <a:r>
              <a:rPr lang="tr-TR" sz="4000" dirty="0" smtClean="0"/>
              <a:t> bilgileri ve özlük hakları (derece-kademe, ek ders, maaş )</a:t>
            </a:r>
          </a:p>
          <a:p>
            <a:pPr>
              <a:buNone/>
            </a:pPr>
            <a:r>
              <a:rPr lang="tr-TR" dirty="0" smtClean="0"/>
              <a:t>    </a:t>
            </a:r>
          </a:p>
          <a:p>
            <a:pPr>
              <a:buNone/>
            </a:pPr>
            <a:endParaRPr lang="tr-TR" dirty="0" smtClean="0"/>
          </a:p>
          <a:p>
            <a:pPr>
              <a:buNone/>
            </a:pPr>
            <a:r>
              <a:rPr lang="tr-TR" dirty="0" smtClean="0"/>
              <a:t>    Maaş, ücret, ek ders, kademe ve derece ilerleme durumlarının okul idaresi tarafından sürekli takibinin yapıldığını, gözden kaçabilme ihtimaline karşı </a:t>
            </a:r>
            <a:r>
              <a:rPr lang="tr-TR" dirty="0" err="1" smtClean="0"/>
              <a:t>Mebbis</a:t>
            </a:r>
            <a:r>
              <a:rPr lang="tr-TR" dirty="0" smtClean="0"/>
              <a:t> bilgileri ile maaş ve ek ders ödemelerinin kontrol edilerek yanlışlık olması halinde okul idaresine bildirilmelidir.</a:t>
            </a:r>
          </a:p>
          <a:p>
            <a:pPr>
              <a:buNone/>
            </a:pPr>
            <a:r>
              <a:rPr lang="tr-TR" dirty="0" smtClean="0"/>
              <a:t/>
            </a:r>
            <a:br>
              <a:rPr lang="tr-TR" dirty="0" smtClean="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17638"/>
          </a:xfrm>
        </p:spPr>
        <p:txBody>
          <a:bodyPr/>
          <a:lstStyle/>
          <a:p>
            <a:r>
              <a:rPr lang="tr-TR" sz="3200" dirty="0" smtClean="0"/>
              <a:t>Bayrak törenleri başta olmak üzere her türlü anma ve kutlama törenlerinde uyulacak esaslar</a:t>
            </a:r>
            <a:endParaRPr lang="tr-TR" sz="3200" dirty="0"/>
          </a:p>
        </p:txBody>
      </p:sp>
      <p:sp>
        <p:nvSpPr>
          <p:cNvPr id="3" name="2 İçerik Yer Tutucusu"/>
          <p:cNvSpPr>
            <a:spLocks noGrp="1"/>
          </p:cNvSpPr>
          <p:nvPr>
            <p:ph idx="1"/>
          </p:nvPr>
        </p:nvSpPr>
        <p:spPr>
          <a:xfrm>
            <a:off x="457200" y="1214422"/>
            <a:ext cx="8229600" cy="5429288"/>
          </a:xfrm>
        </p:spPr>
        <p:txBody>
          <a:bodyPr/>
          <a:lstStyle/>
          <a:p>
            <a:pPr>
              <a:buNone/>
            </a:pPr>
            <a:r>
              <a:rPr lang="tr-TR" sz="2000" dirty="0" smtClean="0"/>
              <a:t>MEB Eğitim Kurumları Sosyal Etkinlikler Yönetmeliği “Bayrak Töreni” başlıklı maddesi:</a:t>
            </a:r>
          </a:p>
          <a:p>
            <a:r>
              <a:rPr lang="tr-TR" sz="2000" dirty="0" smtClean="0"/>
              <a:t>Bayrak töreni (Madde 19 )</a:t>
            </a:r>
          </a:p>
          <a:p>
            <a:r>
              <a:rPr lang="tr-TR" sz="2000" dirty="0" smtClean="0"/>
              <a:t>(1) Bayrak töreni, Türk Bayrağı ve İstiklâl Marşı’nın anlam ve önemine yaraşır şekilde düzenlenir. Törende Türk Bayrağı ve İstiklâl Marşı’na olan sevgi ve saygıyı güçlendirmek amaçlanır ve gerekli her türlü önlem alınır.</a:t>
            </a:r>
          </a:p>
          <a:p>
            <a:r>
              <a:rPr lang="tr-TR" sz="2000" dirty="0" smtClean="0"/>
              <a:t>(2) Bayrak töreni; hafta başında ve sonunda, resmî tatil, millî bayram, genel tatil başlangıcında ve sonunda yapılır.</a:t>
            </a:r>
          </a:p>
          <a:p>
            <a:r>
              <a:rPr lang="tr-TR" sz="2000" dirty="0" smtClean="0"/>
              <a:t>(3) Eğitim kurumunda bayrak direği bulunur. Bayrak, törenden önce indirilir ve törenle göndere çekilir. </a:t>
            </a:r>
          </a:p>
          <a:p>
            <a:r>
              <a:rPr lang="tr-TR" sz="2000" dirty="0" smtClean="0"/>
              <a:t>(4) Bayrak töreninde yapılan konuşmalar, İstiklâl Marşı’nın söylenmesinden önce bitirilir. </a:t>
            </a:r>
          </a:p>
          <a:p>
            <a:r>
              <a:rPr lang="tr-TR" sz="2000" dirty="0" smtClean="0"/>
              <a:t>(5) İstiklâl Marşı’nın ilk iki kıtası, törene katılanlar tarafından birlikte, bestesine uygun olarak yüksek sesle söylenir. </a:t>
            </a:r>
          </a:p>
          <a:p>
            <a:endParaRPr lang="tr-T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lstStyle/>
          <a:p>
            <a:r>
              <a:rPr lang="tr-TR" sz="4000" dirty="0" smtClean="0"/>
              <a:t>Müzik derslerinde İstiklal Marşı’nın anlam ve önemine yaraşır şekilde söylenmesi konusuna ağırlık verilmeli, törenden önce bayrağın indirilip göndere çekilmesinde yardımcı olacak öğrenci görevlendirilmeli, tören zamanında </a:t>
            </a:r>
            <a:r>
              <a:rPr lang="tr-TR" sz="4000" dirty="0" smtClean="0">
                <a:solidFill>
                  <a:srgbClr val="92D050"/>
                </a:solidFill>
              </a:rPr>
              <a:t>öğretmenler sınıfların başında bulunması </a:t>
            </a:r>
            <a:r>
              <a:rPr lang="tr-TR" sz="4000" dirty="0" smtClean="0"/>
              <a:t>suretiyle İstiklâl Marşı anlam ve </a:t>
            </a:r>
            <a:r>
              <a:rPr lang="tr-TR" sz="3600" dirty="0" smtClean="0"/>
              <a:t>önemine yaraşır şekilde okunmalı.</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643710"/>
          </a:xfrm>
        </p:spPr>
        <p:txBody>
          <a:bodyPr/>
          <a:lstStyle/>
          <a:p>
            <a:pPr marL="342900" lvl="1" indent="-342900" algn="ctr">
              <a:buNone/>
            </a:pPr>
            <a:r>
              <a:rPr lang="tr-TR" sz="4400" dirty="0" smtClean="0"/>
              <a:t>İdarenin verdiği görevler</a:t>
            </a:r>
          </a:p>
          <a:p>
            <a:pPr>
              <a:buNone/>
            </a:pPr>
            <a:r>
              <a:rPr lang="tr-TR" dirty="0" smtClean="0"/>
              <a:t>  </a:t>
            </a:r>
            <a:r>
              <a:rPr lang="tr-TR" dirty="0" err="1" smtClean="0"/>
              <a:t>İKY’nin</a:t>
            </a:r>
            <a:r>
              <a:rPr lang="tr-TR" dirty="0" smtClean="0"/>
              <a:t> “Öğretmen” başlıklı maddesi:</a:t>
            </a:r>
          </a:p>
          <a:p>
            <a:pPr>
              <a:buNone/>
            </a:pPr>
            <a:endParaRPr lang="tr-TR" dirty="0" smtClean="0"/>
          </a:p>
          <a:p>
            <a:pPr>
              <a:buNone/>
            </a:pPr>
            <a:endParaRPr lang="tr-TR" dirty="0" smtClean="0"/>
          </a:p>
          <a:p>
            <a:r>
              <a:rPr lang="tr-TR" dirty="0" smtClean="0"/>
              <a:t>MADDE 43 (4) İlkokullarda </a:t>
            </a:r>
            <a:r>
              <a:rPr lang="tr-TR" dirty="0" smtClean="0">
                <a:solidFill>
                  <a:srgbClr val="92D050"/>
                </a:solidFill>
              </a:rPr>
              <a:t>Yabancı Dil </a:t>
            </a:r>
            <a:r>
              <a:rPr lang="tr-TR" dirty="0" smtClean="0"/>
              <a:t>ile Din Kültürü ve Ahlak Bilgisi dersleri, alan öğretmenlerince okutulduğunda sınıf öğretmenleri </a:t>
            </a:r>
            <a:r>
              <a:rPr lang="tr-TR" dirty="0" smtClean="0">
                <a:solidFill>
                  <a:srgbClr val="92D050"/>
                </a:solidFill>
              </a:rPr>
              <a:t>bu ders saatlerinde yönetimce verilen eğitim ve öğretim görevlerini yapar. </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8229600" cy="428628"/>
          </a:xfrm>
        </p:spPr>
        <p:txBody>
          <a:bodyPr/>
          <a:lstStyle/>
          <a:p>
            <a:pPr lvl="1"/>
            <a:r>
              <a:rPr lang="tr-TR" sz="4000" dirty="0" smtClean="0"/>
              <a:t/>
            </a:r>
            <a:br>
              <a:rPr lang="tr-TR" sz="4000" dirty="0" smtClean="0"/>
            </a:br>
            <a:r>
              <a:rPr lang="tr-TR" sz="9600" dirty="0" smtClean="0"/>
              <a:t> </a:t>
            </a:r>
            <a:endParaRPr lang="tr-TR" sz="9600" dirty="0"/>
          </a:p>
        </p:txBody>
      </p:sp>
      <p:sp>
        <p:nvSpPr>
          <p:cNvPr id="5" name="4 İçerik Yer Tutucusu"/>
          <p:cNvSpPr>
            <a:spLocks noGrp="1"/>
          </p:cNvSpPr>
          <p:nvPr>
            <p:ph idx="1"/>
          </p:nvPr>
        </p:nvSpPr>
        <p:spPr>
          <a:xfrm>
            <a:off x="457200" y="285728"/>
            <a:ext cx="8229600" cy="6286544"/>
          </a:xfrm>
        </p:spPr>
        <p:txBody>
          <a:bodyPr/>
          <a:lstStyle/>
          <a:p>
            <a:pPr algn="ctr">
              <a:buNone/>
            </a:pPr>
            <a:r>
              <a:rPr lang="tr-TR" dirty="0" smtClean="0"/>
              <a:t>Denetim ve rehberlik çalışmaları</a:t>
            </a:r>
          </a:p>
          <a:p>
            <a:r>
              <a:rPr lang="tr-TR" dirty="0" err="1" smtClean="0"/>
              <a:t>İKY’nin</a:t>
            </a:r>
            <a:r>
              <a:rPr lang="tr-TR" dirty="0" smtClean="0"/>
              <a:t> “</a:t>
            </a:r>
            <a:r>
              <a:rPr lang="tr-TR" b="1" dirty="0" smtClean="0"/>
              <a:t>Okul Müdürü’ nün görev, yetki ve sorumluluğu” başlıklı maddesi:</a:t>
            </a:r>
            <a:endParaRPr lang="tr-TR" dirty="0" smtClean="0"/>
          </a:p>
          <a:p>
            <a:pPr>
              <a:buNone/>
            </a:pPr>
            <a:r>
              <a:rPr lang="tr-TR" b="1" dirty="0" smtClean="0"/>
              <a:t>   </a:t>
            </a:r>
            <a:r>
              <a:rPr lang="tr-TR" sz="2400" b="1" dirty="0" smtClean="0"/>
              <a:t>MADDE 39 – </a:t>
            </a:r>
            <a:r>
              <a:rPr lang="tr-TR" sz="2400" dirty="0" smtClean="0"/>
              <a:t>(1) Okul öncesi eğitim ve ilköğretim kurumları, ilgili mevzuat hükümleri doğrultusunda diğer çalışanlarla birlikte müdür tarafından yönetilir. Müdür; okulun öğrenci, her türlü eğitim ve öğretim, yönetim, personel, tahakkuk, taşınır mal, yazışma, eğitici ve sosyal etkinlikler, yatılılık, bursluluk, taşımalı eğitim, güvenlik, beslenme, bakım, koruma, temizlik, düzen, nöbet, halkla ilişkiler ve benzeri görevler ile Bakanlık ve il/ilçe millî eğitim müdürlüklerince verilen görevler ile görev tanımında belirtilen diğer görevlerin yerine getirilmesini sağlar</a:t>
            </a:r>
            <a:r>
              <a:rPr lang="tr-TR" dirty="0" smtClean="0"/>
              <a:t>.</a:t>
            </a:r>
          </a:p>
          <a:p>
            <a:pPr algn="ctr">
              <a:buNone/>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214313" y="214313"/>
            <a:ext cx="8715375" cy="6357937"/>
          </a:xfrm>
        </p:spPr>
        <p:txBody>
          <a:bodyPr/>
          <a:lstStyle/>
          <a:p>
            <a:r>
              <a:rPr lang="tr-TR" b="1" u="sng" dirty="0" smtClean="0"/>
              <a:t>GÜNDEM MADDELERİ</a:t>
            </a:r>
            <a:r>
              <a:rPr lang="tr-TR" b="1" dirty="0" smtClean="0"/>
              <a:t> </a:t>
            </a:r>
            <a:endParaRPr lang="tr-TR" sz="4000" b="1" dirty="0" smtClean="0"/>
          </a:p>
          <a:p>
            <a:pPr lvl="0"/>
            <a:r>
              <a:rPr lang="tr-TR" sz="1400" b="1" dirty="0" smtClean="0"/>
              <a:t>Açılış </a:t>
            </a:r>
            <a:endParaRPr lang="tr-TR" sz="1400" dirty="0" smtClean="0"/>
          </a:p>
          <a:p>
            <a:pPr lvl="0"/>
            <a:r>
              <a:rPr lang="tr-TR" sz="1400" dirty="0" smtClean="0"/>
              <a:t>Açılış konuşmasının ve yoklamanın yapılması</a:t>
            </a:r>
          </a:p>
          <a:p>
            <a:pPr lvl="0"/>
            <a:r>
              <a:rPr lang="tr-TR" sz="1400" dirty="0" smtClean="0"/>
              <a:t>Saygı duruşu ve istiklal marşı</a:t>
            </a:r>
          </a:p>
          <a:p>
            <a:pPr lvl="0"/>
            <a:r>
              <a:rPr lang="tr-TR" sz="1400" dirty="0" smtClean="0"/>
              <a:t>Gündem maddelerinin okunması ve görüşülmesi istenen maddelerin eklenmesi, </a:t>
            </a:r>
          </a:p>
          <a:p>
            <a:pPr lvl="0"/>
            <a:r>
              <a:rPr lang="tr-TR" sz="1400" b="1" dirty="0" smtClean="0"/>
              <a:t>Öğretmenlerle ilgili hususların görüşülmesi</a:t>
            </a:r>
            <a:endParaRPr lang="tr-TR" sz="1400" dirty="0" smtClean="0"/>
          </a:p>
          <a:p>
            <a:pPr lvl="1"/>
            <a:r>
              <a:rPr lang="tr-TR" sz="1400" dirty="0" smtClean="0"/>
              <a:t>Öğretmenlerin görev ve sorumluluklarının hatırlatılması</a:t>
            </a:r>
          </a:p>
          <a:p>
            <a:pPr lvl="1"/>
            <a:r>
              <a:rPr lang="tr-TR" sz="1400" dirty="0" smtClean="0"/>
              <a:t>Mevzuat değişiklikleri ile Tebliğler dergisi ve resmi yazıların incelenmesi</a:t>
            </a:r>
          </a:p>
          <a:p>
            <a:pPr lvl="1"/>
            <a:r>
              <a:rPr lang="tr-TR" sz="1400" dirty="0" smtClean="0"/>
              <a:t>Rapor, izin, ayakta tedavi işlemleri</a:t>
            </a:r>
          </a:p>
          <a:p>
            <a:pPr lvl="1"/>
            <a:r>
              <a:rPr lang="tr-TR" sz="1400" dirty="0" smtClean="0"/>
              <a:t>Nöbet görevlerinin görüşülmesi</a:t>
            </a:r>
          </a:p>
          <a:p>
            <a:pPr lvl="1"/>
            <a:r>
              <a:rPr lang="tr-TR" sz="1400" dirty="0" smtClean="0"/>
              <a:t>Ders defterlerinin işlenmesi</a:t>
            </a:r>
          </a:p>
          <a:p>
            <a:pPr lvl="1"/>
            <a:r>
              <a:rPr lang="tr-TR" sz="1400" dirty="0" smtClean="0"/>
              <a:t>Atama ve hizmet içi eğitim başvuruları ile onayları</a:t>
            </a:r>
          </a:p>
          <a:p>
            <a:pPr lvl="1"/>
            <a:r>
              <a:rPr lang="tr-TR" sz="1400" dirty="0" err="1" smtClean="0"/>
              <a:t>Mebbis</a:t>
            </a:r>
            <a:r>
              <a:rPr lang="tr-TR" sz="1400" dirty="0" smtClean="0"/>
              <a:t> bilgileri ve özlük hakları (derece-kademe, ek ders, maaş )</a:t>
            </a:r>
          </a:p>
          <a:p>
            <a:pPr lvl="1"/>
            <a:r>
              <a:rPr lang="tr-TR" sz="1400" dirty="0" smtClean="0"/>
              <a:t>İdarenin verdiği görevleri</a:t>
            </a:r>
          </a:p>
          <a:p>
            <a:pPr lvl="1"/>
            <a:r>
              <a:rPr lang="tr-TR" sz="1400" dirty="0" smtClean="0"/>
              <a:t>Denetim ve rehberlik çalışmaları</a:t>
            </a:r>
          </a:p>
          <a:p>
            <a:pPr lvl="1"/>
            <a:r>
              <a:rPr lang="tr-TR" sz="1400" dirty="0" smtClean="0"/>
              <a:t>Bayrak törenleri başta olmak üzere her türlü anma ve kutlama törenlerinde uyulacak esasların görüşülmesi</a:t>
            </a:r>
          </a:p>
          <a:p>
            <a:pPr lvl="1"/>
            <a:r>
              <a:rPr lang="tr-TR" sz="1400" dirty="0" smtClean="0"/>
              <a:t>Personel kılık-kıyafet yönetmeliğinin incelenmesi</a:t>
            </a:r>
          </a:p>
          <a:p>
            <a:r>
              <a:rPr lang="tr-TR" sz="1400" dirty="0" smtClean="0"/>
              <a:t> </a:t>
            </a:r>
          </a:p>
          <a:p>
            <a:pPr lvl="0"/>
            <a:r>
              <a:rPr lang="tr-TR" sz="1400" b="1" dirty="0" smtClean="0"/>
              <a:t>2018-2019 Eğitim-Öğretim I.Dönemin değerlendirilmesi</a:t>
            </a:r>
            <a:endParaRPr lang="tr-TR" sz="1400" dirty="0" smtClean="0"/>
          </a:p>
          <a:p>
            <a:pPr lvl="0"/>
            <a:r>
              <a:rPr lang="tr-TR" sz="1400" dirty="0" smtClean="0"/>
              <a:t>Akademik başarı yönünden</a:t>
            </a:r>
          </a:p>
          <a:p>
            <a:pPr lvl="0"/>
            <a:r>
              <a:rPr lang="tr-TR" sz="1400" dirty="0" smtClean="0"/>
              <a:t>Sosyal ve kültürel faaliyetlerin değerlendirilmesi</a:t>
            </a:r>
          </a:p>
          <a:p>
            <a:pPr lvl="0"/>
            <a:r>
              <a:rPr lang="tr-TR" sz="1400" dirty="0" smtClean="0"/>
              <a:t>Rehberlik faaliyetleri yönünden</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lstStyle/>
          <a:p>
            <a:pPr lvl="1"/>
            <a:r>
              <a:rPr lang="tr-TR" sz="3600" b="1" dirty="0" smtClean="0"/>
              <a:t>Kılık-Kıyafet</a:t>
            </a:r>
            <a:endParaRPr lang="tr-TR" sz="3600" dirty="0"/>
          </a:p>
        </p:txBody>
      </p:sp>
      <p:sp>
        <p:nvSpPr>
          <p:cNvPr id="5" name="4 İçerik Yer Tutucusu"/>
          <p:cNvSpPr>
            <a:spLocks noGrp="1"/>
          </p:cNvSpPr>
          <p:nvPr>
            <p:ph idx="1"/>
          </p:nvPr>
        </p:nvSpPr>
        <p:spPr>
          <a:xfrm>
            <a:off x="457200" y="1142984"/>
            <a:ext cx="8229600" cy="5500726"/>
          </a:xfrm>
        </p:spPr>
        <p:txBody>
          <a:bodyPr/>
          <a:lstStyle/>
          <a:p>
            <a:r>
              <a:rPr lang="tr-TR" sz="3600" b="1" dirty="0" smtClean="0"/>
              <a:t>Madde 141 </a:t>
            </a:r>
            <a:r>
              <a:rPr lang="tr-TR" sz="3600" dirty="0" smtClean="0"/>
              <a:t>— Okullarda görevli yönetici, öğretmen, memur, sözleşmeli, geçici ve diğer personel ile işçilerin giyiminde </a:t>
            </a:r>
            <a:r>
              <a:rPr lang="tr-TR" sz="3600" dirty="0" smtClean="0">
                <a:solidFill>
                  <a:srgbClr val="92D050"/>
                </a:solidFill>
              </a:rPr>
              <a:t>sadelik, temizlik ve hizmete uygunluk esastır. </a:t>
            </a:r>
            <a:r>
              <a:rPr lang="tr-TR" sz="3600" dirty="0" smtClean="0"/>
              <a:t>Kılık- kıyafetlerde "Millî Eğitim Bakanlığı ile Diğer Bakanlıklara Bağlı Okullarda Görevlilerle, Öğrencilerin Kılık-Kıyafetlerine İlişkin Yönetmelik" esaslarına uyulur. </a:t>
            </a:r>
          </a:p>
          <a:p>
            <a:endParaRPr lang="tr-T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fontScale="92500" lnSpcReduction="20000"/>
          </a:bodyPr>
          <a:lstStyle/>
          <a:p>
            <a:pPr lvl="0" algn="ctr">
              <a:buNone/>
            </a:pPr>
            <a:r>
              <a:rPr lang="tr-TR" sz="3600" b="1" dirty="0" smtClean="0"/>
              <a:t>2018-2019 Eğitim-Öğretim Yılı I.Dönemin Değerlendirilmesi</a:t>
            </a:r>
          </a:p>
          <a:p>
            <a:pPr lvl="0"/>
            <a:r>
              <a:rPr lang="tr-TR" sz="3600" dirty="0" smtClean="0"/>
              <a:t>Akademik başarı yönünden</a:t>
            </a:r>
          </a:p>
          <a:p>
            <a:pPr lvl="0"/>
            <a:r>
              <a:rPr lang="tr-TR" sz="3600" dirty="0" smtClean="0"/>
              <a:t>Sosyal ve kültürel faaliyetlerin değerlendirilmesi</a:t>
            </a:r>
          </a:p>
          <a:p>
            <a:r>
              <a:rPr lang="tr-TR" sz="3600" dirty="0" smtClean="0"/>
              <a:t>Rehberlik faaliyetleri yönünden</a:t>
            </a:r>
          </a:p>
          <a:p>
            <a:pPr>
              <a:buNone/>
            </a:pPr>
            <a:r>
              <a:rPr lang="tr-TR" sz="4000" dirty="0" smtClean="0">
                <a:solidFill>
                  <a:srgbClr val="92D050"/>
                </a:solidFill>
              </a:rPr>
              <a:t>   Derslerin işlenmesinde özellikle görsel materyallere ağırlık verilmeli, dersler bilişim araçları ile desteklenmeli, sesli ve sessiz okumalara ağırlık verilmeli, öğrencilerin derse katılımı ve aktif bir rol almaları sağlanmalı.</a:t>
            </a:r>
            <a:r>
              <a:rPr lang="tr-TR" dirty="0" smtClean="0">
                <a:solidFill>
                  <a:srgbClr val="92D050"/>
                </a:solidFill>
              </a:rPr>
              <a:t> </a:t>
            </a:r>
          </a:p>
          <a:p>
            <a:pPr>
              <a:buNone/>
            </a:pPr>
            <a:endParaRPr lang="tr-T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643710"/>
          </a:xfrm>
        </p:spPr>
        <p:txBody>
          <a:bodyPr>
            <a:normAutofit fontScale="92500" lnSpcReduction="10000"/>
          </a:bodyPr>
          <a:lstStyle/>
          <a:p>
            <a:pPr>
              <a:buNone/>
            </a:pPr>
            <a:r>
              <a:rPr lang="tr-TR" dirty="0" smtClean="0"/>
              <a:t>    Okul Öncesi ve İlköğretim Kurumları Yönetmeliği’ne göre 1. , 2. ve 3. sınıflarda sınav yapılmamaktadır.Bu sebeple öğrencilerin başarılarını ölçmek amacıyla hazırlanan çeşitli </a:t>
            </a:r>
            <a:r>
              <a:rPr lang="tr-TR" dirty="0" smtClean="0">
                <a:solidFill>
                  <a:srgbClr val="92D050"/>
                </a:solidFill>
              </a:rPr>
              <a:t>“tema / ünite” sonu “Değerlendirme Formlarının” </a:t>
            </a:r>
            <a:r>
              <a:rPr lang="tr-TR" dirty="0" smtClean="0"/>
              <a:t>mutlaka kullanılmalıdır.. Ayrıca 4. sınıflarda yapılacak olan yazılı sınavların her dersin kazanımlarını kapsayacak şekilde ve yönetmelikte belirtilen şartlar doğrultusunda okul şartları ve öğrenci düzeyleri göz önüne alınarak hazırlanmalı, cevap anahtarı yapılmalı ve puanlamanın belirtilmesi gereklidir. Ölçme Değerlendirme çalışmalarında gözlem formlarının yanı sıra </a:t>
            </a:r>
            <a:r>
              <a:rPr lang="tr-TR" dirty="0" smtClean="0">
                <a:solidFill>
                  <a:srgbClr val="92D050"/>
                </a:solidFill>
              </a:rPr>
              <a:t>akran değerlendirme </a:t>
            </a:r>
            <a:r>
              <a:rPr lang="tr-TR" dirty="0" smtClean="0"/>
              <a:t>vb. formlarının da kullanılması ve dosyalanması gereklidir.</a:t>
            </a:r>
          </a:p>
          <a:p>
            <a:pPr>
              <a:buNone/>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dirty="0" smtClean="0"/>
              <a:t>Zümre Öğretmenler Kurulu Toplantılarının planlanması</a:t>
            </a:r>
            <a:endParaRPr lang="tr-TR" dirty="0"/>
          </a:p>
        </p:txBody>
      </p:sp>
      <p:sp>
        <p:nvSpPr>
          <p:cNvPr id="3" name="2 İçerik Yer Tutucusu"/>
          <p:cNvSpPr>
            <a:spLocks noGrp="1"/>
          </p:cNvSpPr>
          <p:nvPr>
            <p:ph idx="1"/>
          </p:nvPr>
        </p:nvSpPr>
        <p:spPr>
          <a:xfrm>
            <a:off x="457200" y="1428736"/>
            <a:ext cx="8229600" cy="5214974"/>
          </a:xfrm>
        </p:spPr>
        <p:txBody>
          <a:bodyPr>
            <a:normAutofit fontScale="55000" lnSpcReduction="20000"/>
          </a:bodyPr>
          <a:lstStyle/>
          <a:p>
            <a:pPr>
              <a:buNone/>
            </a:pPr>
            <a:r>
              <a:rPr lang="tr-TR" b="1" dirty="0" smtClean="0"/>
              <a:t>Zümre Öğretmenler Kurulu </a:t>
            </a:r>
            <a:endParaRPr lang="tr-TR" dirty="0" smtClean="0"/>
          </a:p>
          <a:p>
            <a:r>
              <a:rPr lang="tr-TR" b="1" dirty="0" smtClean="0"/>
              <a:t>MADDE 35 – </a:t>
            </a:r>
            <a:r>
              <a:rPr lang="tr-TR" dirty="0" smtClean="0"/>
              <a:t>(1) Zümre öğretmenler kurulu; okul öncesi eğitim kurumlarında okul öncesi eğitimi öğretmenlerinden, ilkokullarda aynı sınıfı okutan sınıf öğretmenleri ve varsa alan öğretmenlerinden, ortaokul ve imam-hatip ortaokullarında ise aynı alanın öğretmenlerinden oluşur. </a:t>
            </a:r>
          </a:p>
          <a:p>
            <a:r>
              <a:rPr lang="tr-TR" dirty="0" smtClean="0"/>
              <a:t>(2) Aynı sınıfı okutan bir sınıf öğretmeni veya aynı dersi okutan yalnızca bir alan öğretmeni olması durumunda zümre öğretmenler kurulu toplantısı yapılmaz. Ancak bu öğretmenler kurul kapsamında yapacakları çalışmalara yıllık çalışma programında yer verirler. </a:t>
            </a:r>
          </a:p>
          <a:p>
            <a:r>
              <a:rPr lang="tr-TR" dirty="0" smtClean="0"/>
              <a:t>(3) Zümre öğretmenler kurulu, öğretmenler kurulunda yapılacak çalışma planına uygun olarak eğitim ve öğretim yılı başında, ortasında, sonunda ve ihtiyaç duyuldukça toplanır. Toplantılar, zümre öğretmenleri arasından seçimle belirlenen öğretmenin başkanlığında yapılır. </a:t>
            </a:r>
          </a:p>
          <a:p>
            <a:r>
              <a:rPr lang="tr-TR" dirty="0" smtClean="0"/>
              <a:t>(4) Zümre öğretmenler kurulunda; öğretim programı, ders planlarının düzenlenmesi, öğretim yöntem ve teknikleri, ölçme değerlendirme araçları, öğrenci başarı düzeyi, okulun fiziki mekânlarının ve ders araç gereçlerinin kullanımı gibi hususlar görüşülerek okulun çevre imkânları analiz edilir ve iş birliği oluşturulur. </a:t>
            </a:r>
          </a:p>
          <a:p>
            <a:r>
              <a:rPr lang="tr-TR" dirty="0" smtClean="0"/>
              <a:t>(5) Ders yılı sonunda yapılan zümre öğretmenler kurulunda; daha önce yapılan zümre öğretmenler kurulu kararlarının izleme-değerlendirme raporu hazırlanır ve okul müdürlüğüne sunulur.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lstStyle/>
          <a:p>
            <a:r>
              <a:rPr lang="tr-TR" sz="4000" dirty="0" smtClean="0"/>
              <a:t>Toplantılarla ilgili iş ve işlemler yönetmelik ve yönerge hükümlerine göre yapılmalı, gündem maddeleri ve (sistem aktif hale geldiğinde) alınan kararlar e-müfredat sistemine zamanında işlenmeli, bu hususta gerekli çalışmalar branş öğretmenleri ve okul idaresiyle işbirliği içinde titizlikle yürütülmelidir.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3600" dirty="0" smtClean="0"/>
              <a:t>Yıllık ve günlük planlar ile Bireyselleştirilmiş Eğitim Programları</a:t>
            </a:r>
            <a:br>
              <a:rPr lang="tr-TR" sz="3600" dirty="0" smtClean="0"/>
            </a:br>
            <a:endParaRPr lang="tr-TR" sz="3600" dirty="0"/>
          </a:p>
        </p:txBody>
      </p:sp>
      <p:sp>
        <p:nvSpPr>
          <p:cNvPr id="3" name="2 İçerik Yer Tutucusu"/>
          <p:cNvSpPr>
            <a:spLocks noGrp="1"/>
          </p:cNvSpPr>
          <p:nvPr>
            <p:ph idx="1"/>
          </p:nvPr>
        </p:nvSpPr>
        <p:spPr>
          <a:xfrm>
            <a:off x="214282" y="1357298"/>
            <a:ext cx="8643998" cy="5500702"/>
          </a:xfrm>
        </p:spPr>
        <p:txBody>
          <a:bodyPr/>
          <a:lstStyle/>
          <a:p>
            <a:r>
              <a:rPr lang="tr-TR" dirty="0" smtClean="0"/>
              <a:t>Eğitim-öğretimin etkin, verimli olabilmesi plânlamaya gereken önemin verilmesi ve öğretmenlerin sınıflarına hazırlıklı girmeleri ile olanaklıdır.Plan yapmak,eğitim etkinliklerine ve derslere hazırlıklı girmek yasal yönden zorunludur.</a:t>
            </a:r>
          </a:p>
          <a:p>
            <a:endParaRPr lang="tr-TR" dirty="0" smtClean="0"/>
          </a:p>
          <a:p>
            <a:pPr>
              <a:buNone/>
            </a:pPr>
            <a:r>
              <a:rPr lang="tr-TR" dirty="0" smtClean="0"/>
              <a:t>Yıllık planlar dijital ortamda yapılabilir.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3600" dirty="0" smtClean="0"/>
              <a:t>Ders kitapları, eğitim aracı ve bireysel öğrenme materyalleri</a:t>
            </a:r>
            <a:r>
              <a:rPr lang="tr-TR" dirty="0" smtClean="0"/>
              <a:t/>
            </a:r>
            <a:br>
              <a:rPr lang="tr-TR" dirty="0" smtClean="0"/>
            </a:br>
            <a:endParaRPr lang="tr-TR" dirty="0"/>
          </a:p>
        </p:txBody>
      </p:sp>
      <p:sp>
        <p:nvSpPr>
          <p:cNvPr id="3" name="2 İçerik Yer Tutucusu"/>
          <p:cNvSpPr>
            <a:spLocks noGrp="1"/>
          </p:cNvSpPr>
          <p:nvPr>
            <p:ph idx="1"/>
          </p:nvPr>
        </p:nvSpPr>
        <p:spPr>
          <a:xfrm>
            <a:off x="457200" y="1071546"/>
            <a:ext cx="8229600" cy="5572164"/>
          </a:xfrm>
        </p:spPr>
        <p:txBody>
          <a:bodyPr/>
          <a:lstStyle/>
          <a:p>
            <a:r>
              <a:rPr lang="tr-TR" dirty="0" smtClean="0"/>
              <a:t>Ders kitaplarının yanında kullanılacak yardımcı materyallerin zorunlu ve ailenin maddi durumunun sınırlarını zorlayacak şekilde alınmasının teşvik edilmemeli, isteğe bağlı olmak şartıyla öğretmenlerimiz, öğrencilere uygun gördüğü yayınları gönül rahatlığıyla tavsiye edebilir.</a:t>
            </a:r>
          </a:p>
          <a:p>
            <a:r>
              <a:rPr lang="tr-TR" dirty="0" smtClean="0"/>
              <a:t>Ders araç gereçleri ve öğrenme materyalleri ile ilgili isteklerin okul yönetimine bildirilerek temin yoluna gidilmeli, kapatılan yayınevlerine ait yayınların kesinlikle kullanılmamalı.</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lstStyle/>
          <a:p>
            <a:r>
              <a:rPr lang="tr-TR" sz="2800" dirty="0" smtClean="0"/>
              <a:t>Genel olarak öğrencilerin bilgi düzeylerinin normaldir.Fakat sahip olunan bilgilerin ifade edilmesi konusunda yetersiz kalınan  problemin çözümü için iyileştirici çalışmalar yapılmalı, derslerde sürekli öğrenciler aktif olmalı, öğretmen sadece rehberlik yapmalı, ders işlenirken özellikle görsel materyallere ağırlık verilmeli, bilgisayar ve projeksiyon cihazlarının amaca uygun bir şekilde kullanılması için işbirliği içerisinde olunmalıdır.</a:t>
            </a:r>
          </a:p>
          <a:p>
            <a:r>
              <a:rPr lang="tr-TR" sz="2800" dirty="0" smtClean="0"/>
              <a:t>Derslerde bilgisayar ve projeksiyon kullanımı öğrenmeyi daha etkili ve kalıcı hâle getirir.</a:t>
            </a:r>
            <a:r>
              <a:rPr lang="tr-TR" sz="2800" dirty="0" smtClean="0">
                <a:solidFill>
                  <a:srgbClr val="92D050"/>
                </a:solidFill>
              </a:rPr>
              <a:t>“</a:t>
            </a:r>
            <a:r>
              <a:rPr lang="tr-TR" sz="2800" dirty="0" err="1" smtClean="0">
                <a:solidFill>
                  <a:srgbClr val="92D050"/>
                </a:solidFill>
              </a:rPr>
              <a:t>eba</a:t>
            </a:r>
            <a:r>
              <a:rPr lang="tr-TR" sz="2800" dirty="0" smtClean="0">
                <a:solidFill>
                  <a:srgbClr val="92D050"/>
                </a:solidFill>
              </a:rPr>
              <a:t>.gov.tr</a:t>
            </a:r>
            <a:r>
              <a:rPr lang="tr-TR" sz="2800" dirty="0" smtClean="0"/>
              <a:t>” de derslerle ilgili çeşitli etkinliklerin destekleyici olarak kullanılmalıdır.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rmAutofit fontScale="70000" lnSpcReduction="20000"/>
          </a:bodyPr>
          <a:lstStyle/>
          <a:p>
            <a:pPr lvl="0" algn="ctr">
              <a:buNone/>
            </a:pPr>
            <a:r>
              <a:rPr lang="tr-TR" sz="4000" dirty="0" smtClean="0"/>
              <a:t>  Ölçme değerlendirme ve sınavlar hakkında genel bilgile</a:t>
            </a:r>
            <a:r>
              <a:rPr lang="tr-TR" dirty="0" smtClean="0"/>
              <a:t>r</a:t>
            </a:r>
          </a:p>
          <a:p>
            <a:pPr>
              <a:buNone/>
            </a:pPr>
            <a:r>
              <a:rPr lang="tr-TR" dirty="0" smtClean="0"/>
              <a:t>İKY</a:t>
            </a:r>
          </a:p>
          <a:p>
            <a:r>
              <a:rPr lang="tr-TR" b="1" dirty="0" smtClean="0"/>
              <a:t>MADDE 20 – </a:t>
            </a:r>
            <a:r>
              <a:rPr lang="tr-TR" dirty="0" smtClean="0"/>
              <a:t>(1) İlköğretim kurumlarında öğrenci başarısının ölçme ve değerlendirilmesinde aşağıdaki esaslar gözetilir; </a:t>
            </a:r>
          </a:p>
          <a:p>
            <a:r>
              <a:rPr lang="tr-TR" dirty="0" smtClean="0"/>
              <a:t>a) Ders yılı, ölçme ve değerlendirme bakımından birbirini tamamlayan iki dönemden oluşur. </a:t>
            </a:r>
          </a:p>
          <a:p>
            <a:r>
              <a:rPr lang="tr-TR" dirty="0" smtClean="0"/>
              <a:t>b) Başarının ölçülmesi ve değerlendirilmesinde öğretim programlarında belirtilen amaçlar ile kazanımlar esas alınır. Ölçülecek kazanımın özelliğine göre ilgili dersin öğretim programında yer alan ölçme ve değerlendirme esaslarına uyulur. </a:t>
            </a:r>
          </a:p>
          <a:p>
            <a:r>
              <a:rPr lang="tr-TR" dirty="0" smtClean="0"/>
              <a:t>c) </a:t>
            </a:r>
            <a:r>
              <a:rPr lang="tr-TR" dirty="0" smtClean="0">
                <a:solidFill>
                  <a:srgbClr val="92D050"/>
                </a:solidFill>
              </a:rPr>
              <a:t>Kaynaştırma yoluyla eğitimlerine devam eden öğrenciler için; Bireyselleştirilmiş Eğitim Programı Geliştirme Birimi tarafından bireyselleştirilmiş eğitim programı (BEP) hazırlanır ve bu öğrencilerin başarıları, bu programda yer alan amaçlara göre değerlendirilir. </a:t>
            </a:r>
          </a:p>
          <a:p>
            <a:r>
              <a:rPr lang="tr-TR" dirty="0" smtClean="0"/>
              <a:t>(2) İlkokul 1, 2 ve 3 üncü sınıflarda öğrencilerin başarısı; gelişim düzeyleri dikkate alınarak öğretmen rehberliğinde gerçekleştirilen ders etkinliklerine katılımları ile öğretim programlarında belirtilen ölçme ve değerlendirme ilkelerine göre tespit edilir. Karnede “çok iyi”, “iyi” ve “geliştirilmeli” şeklinde gösterilir. </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fontScale="85000" lnSpcReduction="20000"/>
          </a:bodyPr>
          <a:lstStyle/>
          <a:p>
            <a:pPr>
              <a:buNone/>
            </a:pPr>
            <a:r>
              <a:rPr lang="tr-TR" sz="2200" dirty="0" smtClean="0"/>
              <a:t>   (3) İlkokul 4 üncü sınıfta öğrenci başarısı; sınavlar ile ders etkinliklerine katılım çalışmalarından alınan puanlara göre değerlendirilir. </a:t>
            </a:r>
          </a:p>
          <a:p>
            <a:r>
              <a:rPr lang="tr-TR" sz="2400" b="1" dirty="0" smtClean="0"/>
              <a:t>MADDE 22 – </a:t>
            </a:r>
            <a:r>
              <a:rPr lang="tr-TR" sz="2400" dirty="0" smtClean="0"/>
              <a:t>(1) İlkokul 4 üncü sınıf ile ortaokul ve imam-hatip ortaokullarında öğrencilere; </a:t>
            </a:r>
          </a:p>
          <a:p>
            <a:r>
              <a:rPr lang="tr-TR" sz="2400" dirty="0" smtClean="0"/>
              <a:t>a) </a:t>
            </a:r>
            <a:r>
              <a:rPr lang="tr-TR" sz="2400" b="1" dirty="0" smtClean="0"/>
              <a:t>(Değişik:RG-31/1/2018-30318) </a:t>
            </a:r>
            <a:r>
              <a:rPr lang="tr-TR" sz="2400" dirty="0" smtClean="0">
                <a:solidFill>
                  <a:srgbClr val="92D050"/>
                </a:solidFill>
              </a:rPr>
              <a:t>4</a:t>
            </a:r>
            <a:r>
              <a:rPr lang="tr-TR" sz="2400" dirty="0" smtClean="0"/>
              <a:t>, 5, 6, 7 ve 8 inci sınıflarda </a:t>
            </a:r>
            <a:r>
              <a:rPr lang="tr-TR" sz="2400" dirty="0" smtClean="0">
                <a:solidFill>
                  <a:srgbClr val="92D050"/>
                </a:solidFill>
              </a:rPr>
              <a:t>her dersten </a:t>
            </a:r>
            <a:r>
              <a:rPr lang="tr-TR" sz="2400" dirty="0" smtClean="0"/>
              <a:t>bir dönemde </a:t>
            </a:r>
            <a:r>
              <a:rPr lang="tr-TR" sz="2400" dirty="0" smtClean="0">
                <a:solidFill>
                  <a:srgbClr val="92D050"/>
                </a:solidFill>
              </a:rPr>
              <a:t>iki sınav </a:t>
            </a:r>
            <a:r>
              <a:rPr lang="tr-TR" sz="2400" dirty="0" smtClean="0"/>
              <a:t>yapılır. Sınavların zamanı, en az bir hafta önceden öğrencilere duyurulur. Bir sınıfta/şubede bir günde yapılacak sınav sayısı ikiyi, her bir sınav süresi ise bir ders saatini geçemez. Ortak değerlendirme yapılmasına imkân vermek üzere; sınavlar ilgili zümre kararı doğrultusunda okul müdürlüğünce ortak olarak da yapılabilir. Ortak sınavların soruları ve cevap anahtarları zümre öğretmenlerince hazırlanır. </a:t>
            </a:r>
          </a:p>
          <a:p>
            <a:r>
              <a:rPr lang="tr-TR" sz="2400" dirty="0" smtClean="0"/>
              <a:t>b) Öğretmenlerce yapılan sınavlarda farklı soru tiplerine yer verilir. Soruların konulara göre dağılımı yapılırken ağırlığın bir önceki sınavdan sonra işlenen konulardan olmak kaydıyla geriye doğru azalan bir oranda ve dönem başından beri işlenen konulardan seçilir. </a:t>
            </a:r>
          </a:p>
          <a:p>
            <a:r>
              <a:rPr lang="tr-TR" sz="2400" dirty="0" smtClean="0"/>
              <a:t>c) Sınavlardan önce, sorularla birlikte cevap anahtarı da hazırlanır ve sınav kâğıtları ile birlikte saklanır. Cevap anahtarında her soruya verilecek puan, ayrıntılı olarak belirtilir. Sınav soruları, imkânlar ölçüsünde çoğaltılarak öğrencilere dağıtılır. </a:t>
            </a:r>
          </a:p>
          <a:p>
            <a:r>
              <a:rPr lang="tr-TR" sz="2400" dirty="0" smtClean="0"/>
              <a:t>ç) Kopya çeken öğrencinin sınavı geçersiz sayılır ve puanla değerlendirilmez. Ancak, dönem puanının hesaplanmasında aritmetik ortalama alınırken sınav sayısına dâhil edilir. Ayrıca bu durum, ders öğretmenince okul yönetimine bildirilir. </a:t>
            </a:r>
          </a:p>
          <a:p>
            <a:pPr>
              <a:buNone/>
            </a:pPr>
            <a:endParaRPr lang="tr-TR" sz="2200" dirty="0" smtClean="0"/>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lstStyle/>
          <a:p>
            <a:pPr lvl="0"/>
            <a:r>
              <a:rPr lang="tr-TR" sz="1400" b="1" dirty="0" smtClean="0"/>
              <a:t>Ders işlemleri ile ilgili esasların görüşülmesi</a:t>
            </a:r>
            <a:endParaRPr lang="tr-TR" sz="1400" dirty="0" smtClean="0"/>
          </a:p>
          <a:p>
            <a:pPr lvl="0"/>
            <a:r>
              <a:rPr lang="tr-TR" sz="1400" dirty="0" smtClean="0"/>
              <a:t>   Zümre Öğretmenler Kurulu toplantılarının planlanması</a:t>
            </a:r>
          </a:p>
          <a:p>
            <a:pPr lvl="0"/>
            <a:r>
              <a:rPr lang="tr-TR" sz="1400" dirty="0" smtClean="0"/>
              <a:t>   Öğretim programlarının uygulanmasında karşılaşılan güçlükler ve çözüm önerileri</a:t>
            </a:r>
          </a:p>
          <a:p>
            <a:pPr lvl="0"/>
            <a:r>
              <a:rPr lang="tr-TR" sz="1400" dirty="0" smtClean="0"/>
              <a:t>   Yıllık ve günlük planlar ile Bireyselleştirilmiş Eğitim Programlarının görüşülmesi</a:t>
            </a:r>
          </a:p>
          <a:p>
            <a:pPr lvl="0"/>
            <a:r>
              <a:rPr lang="tr-TR" sz="1400" dirty="0" smtClean="0"/>
              <a:t>   Atatürkçülükle ilgili konuların işlenişi ile öğretim programlarının uygulanmasına yönelik hususların görüşülmesi</a:t>
            </a:r>
          </a:p>
          <a:p>
            <a:pPr lvl="0"/>
            <a:r>
              <a:rPr lang="tr-TR" sz="1400" dirty="0" smtClean="0"/>
              <a:t>   Ders kitapları, eğitim aracı ve bireysel öğrenme materyallerinin görüşülmesi</a:t>
            </a:r>
          </a:p>
          <a:p>
            <a:pPr lvl="0"/>
            <a:r>
              <a:rPr lang="tr-TR" sz="1400" dirty="0" smtClean="0"/>
              <a:t>    Konuların işlenişinde uygulanacak öğretim yöntem ve tekniklerinin görüşülmesi</a:t>
            </a:r>
          </a:p>
          <a:p>
            <a:pPr lvl="0"/>
            <a:r>
              <a:rPr lang="tr-TR" sz="1400" dirty="0" smtClean="0"/>
              <a:t>    2019/2020 Eğitim Öğretim yılı seçmeli derslerin tespitine yönelik işlemler</a:t>
            </a:r>
          </a:p>
          <a:p>
            <a:r>
              <a:rPr lang="tr-TR" sz="1400" dirty="0" smtClean="0"/>
              <a:t> </a:t>
            </a:r>
          </a:p>
          <a:p>
            <a:pPr lvl="0"/>
            <a:r>
              <a:rPr lang="tr-TR" sz="1400" b="1" dirty="0" smtClean="0"/>
              <a:t>Öğrencileri ilgilendiren hususların görüşülmesi</a:t>
            </a:r>
            <a:endParaRPr lang="tr-TR" sz="1400" dirty="0" smtClean="0"/>
          </a:p>
          <a:p>
            <a:pPr lvl="0"/>
            <a:r>
              <a:rPr lang="tr-TR" sz="1400" dirty="0" smtClean="0"/>
              <a:t>Ölçme değerlendirme ve sınavlar hakkında genel bilgilerin verilmesi</a:t>
            </a:r>
          </a:p>
          <a:p>
            <a:pPr lvl="0"/>
            <a:r>
              <a:rPr lang="tr-TR" sz="1400" dirty="0" smtClean="0"/>
              <a:t>E-okul uygulamaları (sınav tarihleri, not ve devamsızlık girişleri, öğrenci dosyalarının tutulması)</a:t>
            </a:r>
          </a:p>
          <a:p>
            <a:pPr lvl="0"/>
            <a:r>
              <a:rPr lang="tr-TR" sz="1400" dirty="0" smtClean="0"/>
              <a:t>Öğrenci devam-devamsızlık, izin, faaliyet, sevk ve rapor durumları</a:t>
            </a:r>
          </a:p>
          <a:p>
            <a:pPr lvl="0"/>
            <a:r>
              <a:rPr lang="tr-TR" sz="1400" dirty="0" smtClean="0"/>
              <a:t>Başarıyı artırmak için yapılacak çalışmaların görüşülmesi</a:t>
            </a:r>
          </a:p>
          <a:p>
            <a:pPr lvl="0"/>
            <a:r>
              <a:rPr lang="tr-TR" sz="1400" dirty="0" smtClean="0"/>
              <a:t>Veli toplantılarının planlanması</a:t>
            </a:r>
          </a:p>
          <a:p>
            <a:pPr lvl="0"/>
            <a:r>
              <a:rPr lang="tr-TR" sz="1400" dirty="0" smtClean="0"/>
              <a:t>Öğrenci kıyafetleriyle ilgili uygulanacak ortak esasların tespit edilmesi</a:t>
            </a:r>
          </a:p>
          <a:p>
            <a:pPr lvl="0"/>
            <a:r>
              <a:rPr lang="tr-TR" sz="1400" dirty="0" smtClean="0"/>
              <a:t>Okul demirbaşları ve ortak kullanım alanları ile okul, sınıf ve çevrenin korunması, bakımı, temiz tutulması ve tasarruf tedbirlerinin görüşülmesi</a:t>
            </a:r>
          </a:p>
          <a:p>
            <a:pPr lvl="0"/>
            <a:r>
              <a:rPr lang="tr-TR" sz="1400" dirty="0" smtClean="0"/>
              <a:t>Öğrenci sağlığı ve okul güvenliği hususlarının görüşülmesi</a:t>
            </a:r>
          </a:p>
          <a:p>
            <a:pPr lvl="0"/>
            <a:r>
              <a:rPr lang="tr-TR" sz="1400" dirty="0" smtClean="0"/>
              <a:t>Okul kütüphanesinin aktif hale getirilmesi için yapılacak çalışmaların belirlenmesi</a:t>
            </a:r>
          </a:p>
          <a:p>
            <a:pPr lvl="0"/>
            <a:r>
              <a:rPr lang="tr-TR" sz="1400" dirty="0" smtClean="0"/>
              <a:t>Taşımalı Eğitim ve uygulamaları hakkında görüşülmesi</a:t>
            </a:r>
          </a:p>
          <a:p>
            <a:r>
              <a:rPr lang="tr-TR" sz="1400" dirty="0" smtClean="0"/>
              <a:t>İYEP iş ve işlemlerinin görüşülmesi</a:t>
            </a:r>
            <a:endParaRPr lang="tr-TR"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rmAutofit/>
          </a:bodyPr>
          <a:lstStyle/>
          <a:p>
            <a:r>
              <a:rPr lang="tr-TR" sz="2400" dirty="0" smtClean="0"/>
              <a:t>(3) </a:t>
            </a:r>
            <a:r>
              <a:rPr lang="tr-TR" sz="2400" b="1" dirty="0" smtClean="0"/>
              <a:t>(Değişik:RG-16/6/2016-29744)(2) </a:t>
            </a:r>
            <a:r>
              <a:rPr lang="tr-TR" sz="2400" dirty="0" smtClean="0">
                <a:solidFill>
                  <a:srgbClr val="92D050"/>
                </a:solidFill>
              </a:rPr>
              <a:t>Öğrencilere her dönemde her bir dersin haftalık ders saati sayısı 2 ve daha az olanlara 2, haftalık ders saati sayısı 2 den fazla olanlara ise 3 defa ders etkinliklerine katılım puanı verilir. </a:t>
            </a:r>
          </a:p>
          <a:p>
            <a:r>
              <a:rPr lang="tr-TR" sz="2400" dirty="0" smtClean="0"/>
              <a:t>(4) Rehberlik ve sosyal etkinlikler puanla değerlendirilmez.</a:t>
            </a:r>
          </a:p>
          <a:p>
            <a:endParaRPr lang="tr-TR" sz="2400" dirty="0" smtClean="0"/>
          </a:p>
          <a:p>
            <a:endParaRPr lang="tr-TR" sz="2400" dirty="0" smtClean="0"/>
          </a:p>
          <a:p>
            <a:endParaRPr lang="tr-TR" sz="2400" dirty="0" smtClean="0"/>
          </a:p>
          <a:p>
            <a:pPr>
              <a:buNone/>
            </a:pPr>
            <a:r>
              <a:rPr lang="tr-TR" dirty="0" smtClean="0"/>
              <a:t>    Ölçülecek kazanımın özelliğine göre dersin öğretim programında yer alan ölçme ve değerlendirme esaslarına uyulmalı, sınavlarda farklı soru tiplerine yer verilmeli.</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229600" cy="1082660"/>
          </a:xfrm>
        </p:spPr>
        <p:txBody>
          <a:bodyPr/>
          <a:lstStyle/>
          <a:p>
            <a:pPr lvl="0"/>
            <a:r>
              <a:rPr lang="tr-TR" sz="2800" dirty="0" smtClean="0"/>
              <a:t>E-okul uygulamaları (sınav tarihleri, not ve devamsızlık girişleri, öğrenci dosyalarının tutulması)</a:t>
            </a:r>
            <a:r>
              <a:rPr lang="tr-TR" dirty="0" smtClean="0"/>
              <a:t/>
            </a:r>
            <a:br>
              <a:rPr lang="tr-TR" dirty="0" smtClean="0"/>
            </a:br>
            <a:endParaRPr lang="tr-TR" dirty="0"/>
          </a:p>
        </p:txBody>
      </p:sp>
      <p:sp>
        <p:nvSpPr>
          <p:cNvPr id="3" name="2 İçerik Yer Tutucusu"/>
          <p:cNvSpPr>
            <a:spLocks noGrp="1"/>
          </p:cNvSpPr>
          <p:nvPr>
            <p:ph idx="1"/>
          </p:nvPr>
        </p:nvSpPr>
        <p:spPr>
          <a:xfrm>
            <a:off x="457200" y="1214422"/>
            <a:ext cx="8229600" cy="5357850"/>
          </a:xfrm>
        </p:spPr>
        <p:txBody>
          <a:bodyPr/>
          <a:lstStyle/>
          <a:p>
            <a:r>
              <a:rPr lang="tr-TR" sz="2000" dirty="0" err="1" smtClean="0"/>
              <a:t>İKY’nin</a:t>
            </a:r>
            <a:r>
              <a:rPr lang="tr-TR" sz="2000" dirty="0" smtClean="0"/>
              <a:t> “Ölçme ve değerlendirme sonuçlarının duyurulması” başlıklı maddesi:</a:t>
            </a:r>
          </a:p>
          <a:p>
            <a:r>
              <a:rPr lang="tr-TR" sz="2000" dirty="0" smtClean="0"/>
              <a:t>MADDE 25 – (1) (Değişik:RG-31/1/2018-30318) Sınav sonuçları sınavların yapıldığı, projelerin değerlendirilmesi ise teslim edildiği tarihten başlayarak en geç 10 iş günü içinde e-Okul sistemine işlenir ve öğrencilere bildirilir. Sınav kâğıtları, incelenmek üzere öğrencilere dağıtılır ve varsa yapılan ortak hatalar sınıfta açıklandıktan sonra geri alınarak bir eğitim ve öğretim yılı saklanır. Projeler öğretmen tarafından değerlendirildikten sonra öğrenciye iade edilir ve öğrenci tarafından ders yılı sonuna kadar saklanır. Ders etkinliklerine katılım, sınav ve projeye verilen puanlar, e-Okul sisteminin ilgili bölümüne işlenir.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Okul Öncesi ve İlköğretim Kurumları Yönetmeliği “Devam, devamsızlığın izlenmesi ve izin</a:t>
            </a:r>
            <a:r>
              <a:rPr lang="tr-TR" dirty="0" smtClean="0"/>
              <a:t> </a:t>
            </a:r>
            <a:r>
              <a:rPr lang="tr-TR" sz="2800" dirty="0" smtClean="0"/>
              <a:t>verme”</a:t>
            </a:r>
            <a:endParaRPr lang="tr-TR" sz="2800" dirty="0"/>
          </a:p>
        </p:txBody>
      </p:sp>
      <p:sp>
        <p:nvSpPr>
          <p:cNvPr id="3" name="2 İçerik Yer Tutucusu"/>
          <p:cNvSpPr>
            <a:spLocks noGrp="1"/>
          </p:cNvSpPr>
          <p:nvPr>
            <p:ph idx="1"/>
          </p:nvPr>
        </p:nvSpPr>
        <p:spPr>
          <a:xfrm>
            <a:off x="457200" y="1428736"/>
            <a:ext cx="8229600" cy="5214974"/>
          </a:xfrm>
        </p:spPr>
        <p:txBody>
          <a:bodyPr/>
          <a:lstStyle/>
          <a:p>
            <a:pPr>
              <a:buNone/>
            </a:pPr>
            <a:r>
              <a:rPr lang="tr-TR" sz="2800" dirty="0" smtClean="0"/>
              <a:t>MADDE 18 </a:t>
            </a:r>
          </a:p>
          <a:p>
            <a:r>
              <a:rPr lang="tr-TR" sz="2800" dirty="0" smtClean="0"/>
              <a:t>Çocukların devamsızlıkları, okul öncesi eğitim kurumlarında öğretmen, ilkokullarda sınıf öğretmeni, ortaokul ve imam hatip ortaokullarında ise okul yönetimi tarafından e-Okul sistemine işlenir ve yöneticiler tarafından takip edilir.</a:t>
            </a:r>
          </a:p>
          <a:p>
            <a:pPr>
              <a:buNone/>
            </a:pPr>
            <a:r>
              <a:rPr lang="tr-TR" sz="2800" dirty="0" smtClean="0"/>
              <a:t>    Devamsız öğrencilerin sisteme girilmesinden ilkokulda sınıf öğretmenleri sorumludur.Devamsızlıklar sisteme günübirlik işlenmelidir. </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15106"/>
          </a:xfrm>
        </p:spPr>
        <p:txBody>
          <a:bodyPr/>
          <a:lstStyle/>
          <a:p>
            <a:r>
              <a:rPr lang="tr-TR" sz="3600" dirty="0" smtClean="0"/>
              <a:t>Sınav tarihleri mevzuatta belirtildiği şekliyle öğrencilere duyurunun yapılmasıyla birlikte e-okula girilmeli ve yine mevzuatta belirtilen süreyi aşmadan sınav sonuçları sisteme işlenmeli, öğrencilerin okuduğu kitaplar zamanında e-okula işlenmeli, öğrenci bilgi girişleri sınıf/şube rehber öğretmenler tarafından ivedilikle yapılmalı.</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lstStyle/>
          <a:p>
            <a:r>
              <a:rPr lang="tr-TR" sz="2800" dirty="0" smtClean="0"/>
              <a:t>Sürekli devamsız öğrencilerin olması durumunda bu öğrencilerin devamının sağlanmasına yönelik çalışmalar yapılmalı belli sürelerde devamsızlık yapan öğrenciler için velileriyle iletişime geçilmeli, e-okulda bulunan devamsızlık iş ve işlemleri zamanında yapılmalıdır.</a:t>
            </a:r>
          </a:p>
          <a:p>
            <a:r>
              <a:rPr lang="tr-TR" sz="2800" dirty="0" smtClean="0"/>
              <a:t>Öğrenci devamsızlıkları konusunda özellikle sınıf öğretmenleri okul idaresine bilgi vermeli, geçerli mazeretleri olmadan öğrenciler devamsızlık yapmamaları konusunda uyarılmalı, okula geç kalmayı alışkanlık haline getiren öğrenciler uyarılmalı ve gerekli önlemler en kısa sürede alınmalıdır.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457200" y="214290"/>
            <a:ext cx="8229600" cy="6429420"/>
          </a:xfrm>
        </p:spPr>
        <p:txBody>
          <a:bodyPr/>
          <a:lstStyle/>
          <a:p>
            <a:pPr lvl="0" algn="ctr">
              <a:buNone/>
            </a:pPr>
            <a:r>
              <a:rPr lang="tr-TR" sz="4000" dirty="0" smtClean="0"/>
              <a:t>Başarıyı artırmak için yapılacak çalışmalar</a:t>
            </a:r>
          </a:p>
          <a:p>
            <a:r>
              <a:rPr lang="tr-TR" dirty="0" smtClean="0"/>
              <a:t>Öğrencilerin derse aktif katılımları sağlanmalı, öğrenciye evde uygun ders çalışma ortamı hazırlanması için veli ile işbirliği içerisinde olunmalı,öğrencinin evde ödev kontrolünün yapılması sağlanmalı,verimli ders çalışma alışkanlığı kazandırılmalı, öğrencinin okul dışındaki zamanını etkili bir biçimde kullanması konusunda rehberlik edilmeli, kitap okuma alışkanlığı kazandırılmalı.</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9001156" cy="6643710"/>
          </a:xfrm>
        </p:spPr>
        <p:txBody>
          <a:bodyPr/>
          <a:lstStyle/>
          <a:p>
            <a:pPr lvl="0" algn="ctr">
              <a:buNone/>
            </a:pPr>
            <a:r>
              <a:rPr lang="tr-TR" sz="4000" dirty="0" smtClean="0"/>
              <a:t>Veli toplantıları</a:t>
            </a:r>
          </a:p>
          <a:p>
            <a:r>
              <a:rPr lang="tr-TR" dirty="0" smtClean="0"/>
              <a:t>Okul-aile ve öğretmenler arasında iş birliğini gerçekleştirmek, velileri öğrencilerin gelişim dönemleri ve akademik durumları hakkında bilgilendirmek, okula sahip çıkmalarını sağlamak ve etkin bir şekilde eğitim hizmetlerine katmak üzere her dönem en az iki kez olmak üzere veli toplantıları yapılmalı, toplantıya ait evrakların bir örneği okul idaresine teslim edilmeli.</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9144000" cy="6643710"/>
          </a:xfrm>
        </p:spPr>
        <p:txBody>
          <a:bodyPr/>
          <a:lstStyle/>
          <a:p>
            <a:pPr lvl="0" algn="ctr"/>
            <a:r>
              <a:rPr lang="tr-TR" sz="4800" dirty="0" smtClean="0"/>
              <a:t>Öğrenci kıyafetleriyle ilgili uygulanacak ortak esaslar</a:t>
            </a:r>
          </a:p>
          <a:p>
            <a:pPr lvl="0" algn="ctr"/>
            <a:endParaRPr lang="tr-TR" sz="4800" dirty="0" smtClean="0"/>
          </a:p>
          <a:p>
            <a:pPr>
              <a:buNone/>
            </a:pPr>
            <a:r>
              <a:rPr lang="tr-TR" dirty="0" smtClean="0"/>
              <a:t>    Kılık kıyafet konusunda ilgili yönetmelik hükümlerine uyulmalı, öğrencilerin kılık kıyafet temizliğinin </a:t>
            </a:r>
            <a:r>
              <a:rPr lang="tr-TR" dirty="0" err="1" smtClean="0"/>
              <a:t>önemiveli</a:t>
            </a:r>
            <a:r>
              <a:rPr lang="tr-TR" dirty="0" smtClean="0"/>
              <a:t> toplantılarında anlatılmalı, Okul Aile Birliğinin koordinatörlüğünde velilerin muvafakati ile belirlenen kıyafetle öğrencilerin okula devamı sağlanmalıdır.</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t>Okul demirbaşları ve ortak kullanım alanları ile okul, sınıf ve çevrenin korunması, bakımı, temiz tutulması ve tasarruf tedbirleri</a:t>
            </a:r>
            <a:endParaRPr lang="tr-TR" sz="2400" dirty="0"/>
          </a:p>
        </p:txBody>
      </p:sp>
      <p:sp>
        <p:nvSpPr>
          <p:cNvPr id="3" name="2 İçerik Yer Tutucusu"/>
          <p:cNvSpPr>
            <a:spLocks noGrp="1"/>
          </p:cNvSpPr>
          <p:nvPr>
            <p:ph idx="1"/>
          </p:nvPr>
        </p:nvSpPr>
        <p:spPr/>
        <p:txBody>
          <a:bodyPr/>
          <a:lstStyle/>
          <a:p>
            <a:endParaRPr lang="tr-TR" dirty="0" smtClean="0"/>
          </a:p>
          <a:p>
            <a:r>
              <a:rPr lang="tr-TR" dirty="0" smtClean="0"/>
              <a:t>Tüm öğretmenler ve personel okulun tertip ve düzeninin sağlanması ile tüm araç-gereç ve eşyaların titizlikle korunmasında aktif rol almalı,tasarruf tedbirleri ile öğrencilere yönelik </a:t>
            </a:r>
            <a:r>
              <a:rPr lang="tr-TR" dirty="0" err="1" smtClean="0"/>
              <a:t>farkındalık</a:t>
            </a:r>
            <a:r>
              <a:rPr lang="tr-TR" dirty="0" smtClean="0"/>
              <a:t> oluşturma çalışmaları yapılmalı.</a:t>
            </a:r>
          </a:p>
          <a:p>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3600" dirty="0" smtClean="0"/>
              <a:t>Öğrenci sağlığı ve okul güvenliği</a:t>
            </a:r>
            <a:r>
              <a:rPr lang="tr-TR" dirty="0" smtClean="0"/>
              <a:t/>
            </a:r>
            <a:br>
              <a:rPr lang="tr-TR" dirty="0" smtClean="0"/>
            </a:br>
            <a:endParaRPr lang="tr-TR" dirty="0"/>
          </a:p>
        </p:txBody>
      </p:sp>
      <p:sp>
        <p:nvSpPr>
          <p:cNvPr id="3" name="2 İçerik Yer Tutucusu"/>
          <p:cNvSpPr>
            <a:spLocks noGrp="1"/>
          </p:cNvSpPr>
          <p:nvPr>
            <p:ph idx="1"/>
          </p:nvPr>
        </p:nvSpPr>
        <p:spPr>
          <a:xfrm>
            <a:off x="457200" y="857232"/>
            <a:ext cx="8229600" cy="5715040"/>
          </a:xfrm>
        </p:spPr>
        <p:txBody>
          <a:bodyPr/>
          <a:lstStyle/>
          <a:p>
            <a:endParaRPr lang="tr-TR" dirty="0" smtClean="0"/>
          </a:p>
          <a:p>
            <a:endParaRPr lang="tr-TR" dirty="0" smtClean="0"/>
          </a:p>
          <a:p>
            <a:r>
              <a:rPr lang="tr-TR" dirty="0" smtClean="0"/>
              <a:t>Tüm öğretmen ve personel tarafından öğrencilere okul ve çevresinde sağlıklı, güvenli bir eğitim ve öğretim ortamı sağlanması hususunda rehberlik edilmelidir.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143668"/>
          </a:xfrm>
        </p:spPr>
        <p:txBody>
          <a:bodyPr/>
          <a:lstStyle/>
          <a:p>
            <a:pPr lvl="0"/>
            <a:r>
              <a:rPr lang="tr-TR" sz="1400" b="1" dirty="0" smtClean="0"/>
              <a:t>Milli Eğitim Bakanlığı Sosyal Etkinlikler Yönetmenliğine göre yapılacak çalışma esaslarının görüşülmesi</a:t>
            </a:r>
            <a:endParaRPr lang="tr-TR" sz="1400" dirty="0" smtClean="0"/>
          </a:p>
          <a:p>
            <a:pPr lvl="1"/>
            <a:r>
              <a:rPr lang="tr-TR" sz="1400" dirty="0" smtClean="0"/>
              <a:t>Sosyal etkinlikler kurulu toplantılarının planlanması</a:t>
            </a:r>
          </a:p>
          <a:p>
            <a:pPr lvl="1"/>
            <a:r>
              <a:rPr lang="tr-TR" sz="1400" dirty="0" smtClean="0"/>
              <a:t>Sosyal Kulüp çalışmalarının değerlendirilmesi</a:t>
            </a:r>
          </a:p>
          <a:p>
            <a:pPr lvl="1"/>
            <a:r>
              <a:rPr lang="tr-TR" sz="1400" dirty="0" smtClean="0"/>
              <a:t>Belirli gün ve haftalarla ilgili çalışmaların planlanması</a:t>
            </a:r>
          </a:p>
          <a:p>
            <a:pPr lvl="1"/>
            <a:r>
              <a:rPr lang="tr-TR" sz="1400" dirty="0" smtClean="0"/>
              <a:t>Yıl içinde yapılacak bilimsel, sosyal, kültürel, sanatsal ve sportif etkinlikler ile gezi ve yarışmaların planlanması</a:t>
            </a:r>
          </a:p>
          <a:p>
            <a:r>
              <a:rPr lang="tr-TR" sz="1400" dirty="0" smtClean="0"/>
              <a:t> </a:t>
            </a:r>
          </a:p>
          <a:p>
            <a:pPr lvl="0"/>
            <a:r>
              <a:rPr lang="tr-TR" sz="1400" b="1" dirty="0" smtClean="0"/>
              <a:t>Öğrenci rehberlik hizmetleri yapılacak çalışma esaslarının görüşülmesi</a:t>
            </a:r>
            <a:endParaRPr lang="tr-TR" sz="1400" dirty="0" smtClean="0"/>
          </a:p>
          <a:p>
            <a:pPr lvl="1"/>
            <a:r>
              <a:rPr lang="tr-TR" sz="1400" dirty="0" smtClean="0"/>
              <a:t>Rehberlik hizmetleri yürütme komisyonu toplantılarının planlanması</a:t>
            </a:r>
          </a:p>
          <a:p>
            <a:pPr lvl="0"/>
            <a:r>
              <a:rPr lang="tr-TR" sz="1400" dirty="0" smtClean="0"/>
              <a:t>Kaynaştırma Bütünleştirme Yoluyla Eğitim uygulamaları </a:t>
            </a:r>
          </a:p>
          <a:p>
            <a:r>
              <a:rPr lang="tr-TR" sz="1400" dirty="0" smtClean="0"/>
              <a:t> </a:t>
            </a:r>
          </a:p>
          <a:p>
            <a:pPr lvl="0"/>
            <a:r>
              <a:rPr lang="tr-TR" sz="1400" b="1" dirty="0" smtClean="0"/>
              <a:t>Ders dışı eğitim ve öğretim faaliyetlerinin görüşülmesi</a:t>
            </a:r>
            <a:endParaRPr lang="tr-TR" sz="1400" dirty="0" smtClean="0"/>
          </a:p>
          <a:p>
            <a:pPr lvl="1"/>
            <a:r>
              <a:rPr lang="tr-TR" sz="1400" dirty="0" smtClean="0"/>
              <a:t>Egzersiz&amp;kurs çalışmaları</a:t>
            </a:r>
          </a:p>
          <a:p>
            <a:pPr lvl="1"/>
            <a:r>
              <a:rPr lang="tr-TR" sz="1400" dirty="0" smtClean="0"/>
              <a:t>Proje çalışmaları (Değerler eğitimi, beyaz bayrak, beslenme dostu okul, yerel projeler)</a:t>
            </a:r>
          </a:p>
          <a:p>
            <a:r>
              <a:rPr lang="tr-TR" sz="1400" dirty="0" smtClean="0"/>
              <a:t> </a:t>
            </a:r>
          </a:p>
          <a:p>
            <a:r>
              <a:rPr lang="tr-TR" sz="1400" b="1" dirty="0" smtClean="0"/>
              <a:t>Kapanış</a:t>
            </a:r>
            <a:endParaRPr lang="tr-TR" sz="1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dirty="0" smtClean="0"/>
              <a:t>Taşımalı Eğitim ve uygulamaları </a:t>
            </a:r>
            <a:br>
              <a:rPr lang="tr-TR" dirty="0" smtClean="0"/>
            </a:br>
            <a:endParaRPr lang="tr-TR" dirty="0"/>
          </a:p>
        </p:txBody>
      </p:sp>
      <p:sp>
        <p:nvSpPr>
          <p:cNvPr id="3" name="2 İçerik Yer Tutucusu"/>
          <p:cNvSpPr>
            <a:spLocks noGrp="1"/>
          </p:cNvSpPr>
          <p:nvPr>
            <p:ph idx="1"/>
          </p:nvPr>
        </p:nvSpPr>
        <p:spPr>
          <a:xfrm>
            <a:off x="457200" y="1000108"/>
            <a:ext cx="8229600" cy="5643602"/>
          </a:xfrm>
        </p:spPr>
        <p:txBody>
          <a:bodyPr/>
          <a:lstStyle/>
          <a:p>
            <a:r>
              <a:rPr lang="tr-TR" i="1" dirty="0" smtClean="0"/>
              <a:t>Taşımalı servis araçları ile okula gelen çocukların iniş ve biniş sırasında </a:t>
            </a:r>
            <a:r>
              <a:rPr lang="tr-TR" dirty="0" smtClean="0"/>
              <a:t>isim listelerine göre yoklamaları alınmalı, öğrenciler imza karşılığında teslim alınıp taşıma araçlarının ve şoförlerin araç takip çizelgesine uygun olup olmadığına dikkat edilmeli, öğrencilerinin öğle yemeklerini düzenli şekilde yiyebilmeleri için gerekli tedbirlerin alınmalıdır.</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dirty="0" smtClean="0"/>
              <a:t>İYEP iş ve işlemleri</a:t>
            </a:r>
            <a:br>
              <a:rPr lang="tr-TR" dirty="0" smtClean="0"/>
            </a:br>
            <a:endParaRPr lang="tr-TR" dirty="0"/>
          </a:p>
        </p:txBody>
      </p:sp>
      <p:sp>
        <p:nvSpPr>
          <p:cNvPr id="3" name="2 İçerik Yer Tutucusu"/>
          <p:cNvSpPr>
            <a:spLocks noGrp="1"/>
          </p:cNvSpPr>
          <p:nvPr>
            <p:ph idx="1"/>
          </p:nvPr>
        </p:nvSpPr>
        <p:spPr/>
        <p:txBody>
          <a:bodyPr/>
          <a:lstStyle/>
          <a:p>
            <a:endParaRPr lang="tr-TR" dirty="0" smtClean="0"/>
          </a:p>
          <a:p>
            <a:endParaRPr lang="tr-TR" dirty="0" smtClean="0"/>
          </a:p>
          <a:p>
            <a:r>
              <a:rPr lang="tr-TR" dirty="0" smtClean="0"/>
              <a:t>İlkokullarda Yetiştirme Programı (İYEP) kapsamında yapılacak çalışmaları ilgili yönerge kapsamında yürütülmelidir.</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3600" b="1" dirty="0" smtClean="0"/>
              <a:t>Milli Eğitim Bakanlığı Sosyal Etkinlikler Yönetmenliğine göre yapılacak çalışmalar </a:t>
            </a:r>
            <a:r>
              <a:rPr lang="tr-TR" dirty="0" smtClean="0"/>
              <a:t/>
            </a:r>
            <a:br>
              <a:rPr lang="tr-TR" dirty="0" smtClean="0"/>
            </a:br>
            <a:endParaRPr lang="tr-TR" dirty="0"/>
          </a:p>
        </p:txBody>
      </p:sp>
      <p:sp>
        <p:nvSpPr>
          <p:cNvPr id="3" name="2 İçerik Yer Tutucusu"/>
          <p:cNvSpPr>
            <a:spLocks noGrp="1"/>
          </p:cNvSpPr>
          <p:nvPr>
            <p:ph idx="1"/>
          </p:nvPr>
        </p:nvSpPr>
        <p:spPr>
          <a:xfrm>
            <a:off x="457200" y="1285860"/>
            <a:ext cx="8229600" cy="5357850"/>
          </a:xfrm>
        </p:spPr>
        <p:txBody>
          <a:bodyPr/>
          <a:lstStyle/>
          <a:p>
            <a:pPr lvl="1"/>
            <a:r>
              <a:rPr lang="tr-TR" dirty="0" smtClean="0"/>
              <a:t>Sosyal etkinlikler kurulu toplantılarının planlanması</a:t>
            </a:r>
            <a:endParaRPr lang="tr-TR" sz="2400" dirty="0" smtClean="0"/>
          </a:p>
          <a:p>
            <a:pPr lvl="1"/>
            <a:r>
              <a:rPr lang="tr-TR" dirty="0" smtClean="0"/>
              <a:t>Sosyal Kulüp çalışmalarının değerlendirilmesi</a:t>
            </a:r>
            <a:endParaRPr lang="tr-TR" sz="2400" dirty="0" smtClean="0"/>
          </a:p>
          <a:p>
            <a:pPr lvl="1"/>
            <a:r>
              <a:rPr lang="tr-TR" dirty="0" smtClean="0"/>
              <a:t>Belirli gün ve haftalarla ilgili çalışmaların planlanması</a:t>
            </a:r>
            <a:endParaRPr lang="tr-TR" sz="2400" dirty="0" smtClean="0"/>
          </a:p>
          <a:p>
            <a:r>
              <a:rPr lang="tr-TR" sz="2800" dirty="0" smtClean="0"/>
              <a:t>Belirli Gün ve Haftalarla ilgili çalışmalar en az bir hafta önceden başlamalı, okulun ilgili panoları çeşitli dokümanlarla işlevsel hale getirilmeli, ilgili çalışmalar yazım denetim kurulu tarafından incelenmeli, program gününden en az üç gün önce dokümanlar bir dosya içinde okul idaresine teslim edilmelidir</a:t>
            </a:r>
            <a:r>
              <a:rPr lang="tr-TR" dirty="0" smtClean="0"/>
              <a:t>.</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1"/>
            <a:r>
              <a:rPr lang="tr-TR" sz="3200" dirty="0" smtClean="0"/>
              <a:t>bilimsel, sosyal, kültürel, sanatsal ve sportif etkinlikler ile gezi ve yarışmaların planlanması</a:t>
            </a:r>
            <a:r>
              <a:rPr lang="tr-TR" sz="4000" dirty="0" smtClean="0"/>
              <a:t/>
            </a:r>
            <a:br>
              <a:rPr lang="tr-TR" sz="4000" dirty="0" smtClean="0"/>
            </a:br>
            <a:endParaRPr lang="tr-TR" dirty="0"/>
          </a:p>
        </p:txBody>
      </p:sp>
      <p:sp>
        <p:nvSpPr>
          <p:cNvPr id="3" name="2 İçerik Yer Tutucusu"/>
          <p:cNvSpPr>
            <a:spLocks noGrp="1"/>
          </p:cNvSpPr>
          <p:nvPr>
            <p:ph idx="1"/>
          </p:nvPr>
        </p:nvSpPr>
        <p:spPr/>
        <p:txBody>
          <a:bodyPr/>
          <a:lstStyle/>
          <a:p>
            <a:endParaRPr lang="tr-TR" dirty="0" smtClean="0"/>
          </a:p>
          <a:p>
            <a:endParaRPr lang="tr-TR" dirty="0" smtClean="0"/>
          </a:p>
          <a:p>
            <a:r>
              <a:rPr lang="tr-TR" dirty="0" smtClean="0"/>
              <a:t>Sosyal etkinlikler ve diğer ders faaliyetleri kapsamında öğrencilerin ilgi ve yetenekleri ile okul şartlarına göre gezi, müsabaka ve yarışmalar düzenlenmeli, öğrenciler sosyal ilişkilerini geliştirme konusunda teşvik edilmelidir.</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Öğrenci rehberlik hizmetleri </a:t>
            </a:r>
            <a:endParaRPr lang="tr-TR" dirty="0"/>
          </a:p>
        </p:txBody>
      </p:sp>
      <p:sp>
        <p:nvSpPr>
          <p:cNvPr id="3" name="2 İçerik Yer Tutucusu"/>
          <p:cNvSpPr>
            <a:spLocks noGrp="1"/>
          </p:cNvSpPr>
          <p:nvPr>
            <p:ph idx="1"/>
          </p:nvPr>
        </p:nvSpPr>
        <p:spPr/>
        <p:txBody>
          <a:bodyPr/>
          <a:lstStyle/>
          <a:p>
            <a:r>
              <a:rPr lang="tr-TR" dirty="0" smtClean="0"/>
              <a:t>Rehberlik hizmetleri yürütme komisyonu toplantıları</a:t>
            </a:r>
          </a:p>
          <a:p>
            <a:endParaRPr lang="tr-TR" dirty="0" smtClean="0"/>
          </a:p>
          <a:p>
            <a:pPr>
              <a:buNone/>
            </a:pPr>
            <a:r>
              <a:rPr lang="tr-TR" dirty="0" smtClean="0"/>
              <a:t>    Rehberlik hizmetlerinin planlanması ve kurum içindeki iş birliğinin sağlanması amacıyla en geç şubat ayı sonuna kadar toplantı yapılmalıdır.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Kaynaştırma Bütünleştirme Yoluyla Eğitim uygulamaları </a:t>
            </a:r>
          </a:p>
          <a:p>
            <a:pPr>
              <a:buNone/>
            </a:pPr>
            <a:r>
              <a:rPr lang="tr-TR" sz="2400" dirty="0" smtClean="0"/>
              <a:t>     Kaynaştırma yoluyla eğitimlerine devam eden öğrenciler için Bireyselleştirilmiş Eğitim Programı Geliştirme Birimi tarafından bireyselleştirilmiş eğitim programı (BEP) hazırlanmalı, programlarının bireyselleştirilerek uygulanmasına ve bu öğrencilerin başarılarının bu programda yer alan amaçlara göre değerlendirilmesine, özel eğitim ihtiyacı olan bireylerin ilgi, istek, yeterlilik ve yetenekleri doğrultusunda özel eğitim hizmetlerinden yararlandırılmasına, dikkat edilmelidir.</a:t>
            </a:r>
            <a:endParaRPr lang="tr-T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3600" b="1" dirty="0" smtClean="0"/>
              <a:t>Ders dışı eğitim ve öğretim faaliyetle</a:t>
            </a:r>
            <a:r>
              <a:rPr lang="tr-TR" b="1" dirty="0" smtClean="0"/>
              <a:t>ri</a:t>
            </a:r>
            <a:r>
              <a:rPr lang="tr-TR" dirty="0" smtClean="0"/>
              <a:t/>
            </a:r>
            <a:br>
              <a:rPr lang="tr-TR" dirty="0" smtClean="0"/>
            </a:br>
            <a:endParaRPr lang="tr-TR" dirty="0"/>
          </a:p>
        </p:txBody>
      </p:sp>
      <p:sp>
        <p:nvSpPr>
          <p:cNvPr id="3" name="2 İçerik Yer Tutucusu"/>
          <p:cNvSpPr>
            <a:spLocks noGrp="1"/>
          </p:cNvSpPr>
          <p:nvPr>
            <p:ph idx="1"/>
          </p:nvPr>
        </p:nvSpPr>
        <p:spPr>
          <a:xfrm>
            <a:off x="457200" y="1071546"/>
            <a:ext cx="8229600" cy="5500726"/>
          </a:xfrm>
        </p:spPr>
        <p:txBody>
          <a:bodyPr/>
          <a:lstStyle/>
          <a:p>
            <a:r>
              <a:rPr lang="tr-TR" dirty="0" smtClean="0"/>
              <a:t>Geleneksel,kültürel değerlerin tanıtılması,örf ve adetleri öğrenip yaşatmaları,serbest ve boş zamanlarının verimli bir şekilde değerlendirmesi,fazla enerjilerinin atılarak kötü ve zararlı alışkanlıklardan uzak kalmalarının sağlanması amacıyla  egzersiz,kurs vb çalışmalarına ağırlık verilmelidir.</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1"/>
            <a:r>
              <a:rPr lang="tr-TR" sz="3200" dirty="0" smtClean="0"/>
              <a:t>Proje çalışmaları (Değerler eğitimi, beyaz bayrak, beslenme dostu okul, yerel projeler)</a:t>
            </a:r>
            <a:r>
              <a:rPr lang="tr-TR" sz="4000" dirty="0" smtClean="0"/>
              <a:t/>
            </a:r>
            <a:br>
              <a:rPr lang="tr-TR" sz="4000" dirty="0" smtClean="0"/>
            </a:br>
            <a:endParaRPr lang="tr-TR" dirty="0"/>
          </a:p>
        </p:txBody>
      </p:sp>
      <p:sp>
        <p:nvSpPr>
          <p:cNvPr id="3" name="2 İçerik Yer Tutucusu"/>
          <p:cNvSpPr>
            <a:spLocks noGrp="1"/>
          </p:cNvSpPr>
          <p:nvPr>
            <p:ph idx="1"/>
          </p:nvPr>
        </p:nvSpPr>
        <p:spPr>
          <a:xfrm>
            <a:off x="457200" y="1214422"/>
            <a:ext cx="8229600" cy="5143536"/>
          </a:xfrm>
        </p:spPr>
        <p:txBody>
          <a:bodyPr/>
          <a:lstStyle/>
          <a:p>
            <a:endParaRPr lang="tr-TR" dirty="0" smtClean="0"/>
          </a:p>
          <a:p>
            <a:endParaRPr lang="tr-TR" dirty="0" smtClean="0"/>
          </a:p>
          <a:p>
            <a:r>
              <a:rPr lang="tr-TR" dirty="0" smtClean="0"/>
              <a:t>Okulda yürütülen projeler öğretim programlarını desteklemeli, öğrenciye bilişsel, duyuşsal ve </a:t>
            </a:r>
            <a:r>
              <a:rPr lang="tr-TR" dirty="0" err="1" smtClean="0"/>
              <a:t>psikomotor</a:t>
            </a:r>
            <a:r>
              <a:rPr lang="tr-TR" dirty="0" smtClean="0"/>
              <a:t> yönlerden katkı sağlamalıdır.Proje ekibi,ekip içinde birlikte çalışacak alt gruplar ve bu gruplardaki çalışanlar görev ve sorumluluklarını titizlikle yerine getirilmelidirler.</a:t>
            </a:r>
          </a:p>
          <a:p>
            <a:pPr>
              <a:buNone/>
            </a:pPr>
            <a:r>
              <a:rPr lang="tr-TR" dirty="0" smtClean="0"/>
              <a:t>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57158" y="571480"/>
            <a:ext cx="8215370" cy="6000792"/>
          </a:xfrm>
        </p:spPr>
        <p:style>
          <a:lnRef idx="2">
            <a:schemeClr val="dk1"/>
          </a:lnRef>
          <a:fillRef idx="1">
            <a:schemeClr val="lt1"/>
          </a:fillRef>
          <a:effectRef idx="0">
            <a:schemeClr val="dk1"/>
          </a:effectRef>
          <a:fontRef idx="minor">
            <a:schemeClr val="dk1"/>
          </a:fontRef>
        </p:style>
        <p:txBody>
          <a:bodyPr>
            <a:normAutofit/>
          </a:bodyPr>
          <a:lstStyle/>
          <a:p>
            <a:r>
              <a:rPr lang="tr-TR" dirty="0" smtClean="0"/>
              <a:t>Mevzuat içerikleri incelenmeli, yapılan değişiklikler takip edilmeli, güncel mevzuatlara göre hareket edilmelidir.</a:t>
            </a:r>
          </a:p>
          <a:p>
            <a:r>
              <a:rPr lang="tr-TR" dirty="0" smtClean="0"/>
              <a:t>Güncel mevzuatlara www.</a:t>
            </a:r>
            <a:r>
              <a:rPr lang="tr-TR" dirty="0" err="1" smtClean="0"/>
              <a:t>meb</a:t>
            </a:r>
            <a:r>
              <a:rPr lang="tr-TR" dirty="0" smtClean="0"/>
              <a:t>.gov.tr sitesinden ulaşabilir.</a:t>
            </a:r>
          </a:p>
          <a:p>
            <a:r>
              <a:rPr lang="tr-TR" dirty="0" smtClean="0"/>
              <a:t>Resmi gazete, tebliğler dergisi, genelge ve duyuruların takip edilmeli, resmi yazılar günlük olarak incelenmelidir.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r>
              <a:rPr lang="tr-TR" sz="4400" dirty="0" smtClean="0"/>
              <a:t>Resmi yazılar öğretmenler odasında masa üstüne bırakılmaktadır.Dosyanın içine konulan ve bu dosyada bulunan yazılar öğretmenler tarafından günlük olarak incelenerek okunup </a:t>
            </a:r>
            <a:r>
              <a:rPr lang="tr-TR" sz="4400" dirty="0" smtClean="0">
                <a:solidFill>
                  <a:srgbClr val="92D050"/>
                </a:solidFill>
              </a:rPr>
              <a:t>imzalanmalıdır.Bu anlamda tüm okul personeli yazılı emirleri okumakla yükümlüdür.</a:t>
            </a:r>
          </a:p>
          <a:p>
            <a:endParaRPr lang="tr-TR"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1"/>
            <a:r>
              <a:rPr lang="tr-TR" b="1" dirty="0" smtClean="0"/>
              <a:t>Rapor, izin, ayakta tedavi işlemleri</a:t>
            </a:r>
            <a:endParaRPr lang="tr-TR" sz="2400" dirty="0" smtClean="0"/>
          </a:p>
        </p:txBody>
      </p:sp>
      <p:sp>
        <p:nvSpPr>
          <p:cNvPr id="3" name="2 İçerik Yer Tutucusu"/>
          <p:cNvSpPr>
            <a:spLocks noGrp="1"/>
          </p:cNvSpPr>
          <p:nvPr>
            <p:ph idx="1"/>
          </p:nvPr>
        </p:nvSpPr>
        <p:spPr>
          <a:xfrm>
            <a:off x="214282" y="1214422"/>
            <a:ext cx="8715436" cy="5286412"/>
          </a:xfrm>
        </p:spPr>
        <p:txBody>
          <a:bodyPr>
            <a:normAutofit fontScale="70000" lnSpcReduction="20000"/>
          </a:bodyPr>
          <a:lstStyle/>
          <a:p>
            <a:r>
              <a:rPr lang="tr-TR" dirty="0" smtClean="0"/>
              <a:t> </a:t>
            </a:r>
            <a:endParaRPr lang="tr-TR" sz="2800" dirty="0" smtClean="0"/>
          </a:p>
          <a:p>
            <a:r>
              <a:rPr lang="tr-TR" dirty="0" smtClean="0"/>
              <a:t>MADDE 7- (1) Memurlara hastalık raporlarında gösterilen süreler kadar hastalık izni verilir.</a:t>
            </a:r>
          </a:p>
          <a:p>
            <a:r>
              <a:rPr lang="tr-TR" dirty="0" smtClean="0"/>
              <a:t>(2) Hastalık izni, memurun görev yaptığı kurum veya kuruluşun izin vermeye yetkili kıldığı birim amirlerince verilir. Yurt dışında verilecek hastalık izinlerinde misyon şefinin onayı zorunludur.</a:t>
            </a:r>
          </a:p>
          <a:p>
            <a:r>
              <a:rPr lang="tr-TR" dirty="0" smtClean="0"/>
              <a:t>(3) Kamu hizmetlerinde aksamaya yol açılmaması ve bu Yönetmelik ile belirlenen </a:t>
            </a:r>
            <a:r>
              <a:rPr lang="tr-TR" dirty="0" err="1" smtClean="0"/>
              <a:t>usûl</a:t>
            </a:r>
            <a:r>
              <a:rPr lang="tr-TR" dirty="0" smtClean="0"/>
              <a:t> ve esaslara uygunluğunun tespit edilebilmesi için, </a:t>
            </a:r>
            <a:r>
              <a:rPr lang="tr-TR" dirty="0" smtClean="0">
                <a:solidFill>
                  <a:srgbClr val="99FF66"/>
                </a:solidFill>
              </a:rPr>
              <a:t>hastalık raporlarının aslının veya bir örneğinin en geç raporun düzenlendiği günü takip eden günün mesai saati bitimine kadar elektronik ortamda veya uygun yollarla bağlı olunan disiplin amirine intikal ettirilmesi; örneği gönderilmiş ise, rapor süresi sonunda raporun aslının teslim edilmesi zorunludur. </a:t>
            </a:r>
            <a:r>
              <a:rPr lang="tr-TR" dirty="0" smtClean="0"/>
              <a:t>Yıllık iznini yurtdışında geçiren memurların aldıkları hastalık raporları, dış temsilciliklerce onaylanmalarını müteakip en geç izin bitim tarihinde disiplin amirlerine intikal ettirilir.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643998" cy="6215106"/>
          </a:xfrm>
        </p:spPr>
        <p:txBody>
          <a:bodyPr>
            <a:normAutofit/>
          </a:bodyPr>
          <a:lstStyle/>
          <a:p>
            <a:pPr>
              <a:buNone/>
            </a:pPr>
            <a:r>
              <a:rPr lang="tr-TR" dirty="0" smtClean="0"/>
              <a:t>    Zorunlu mazeret izinleri (evlilik, doğum, ölüm) Okul Müdürü  tarafından; 1 (bir) gün olan mazeret izinleri İlçe Milli Eğitim Müdürü tarafından, 1 (bir) günden fazla olan mazeret izinleri kaymakam tarafından onaylanır.</a:t>
            </a:r>
          </a:p>
          <a:p>
            <a:pPr>
              <a:buNone/>
            </a:pPr>
            <a:r>
              <a:rPr lang="tr-TR" dirty="0" smtClean="0">
                <a:solidFill>
                  <a:srgbClr val="92D050"/>
                </a:solidFill>
              </a:rPr>
              <a:t>    Hastalık raporlarının aslı veya bir örneği en geç raporun düzenlendiği günü takip eden günün mesai saati bitimine kadar elektronik ortamda veya uygun yollarla okul müdürlüğüne teslim edilmelidir.</a:t>
            </a:r>
          </a:p>
          <a:p>
            <a:pPr>
              <a:buNone/>
            </a:pP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71480"/>
            <a:ext cx="8186766" cy="214314"/>
          </a:xfrm>
        </p:spPr>
        <p:txBody>
          <a:bodyPr/>
          <a:lstStyle/>
          <a:p>
            <a:pPr lvl="1"/>
            <a:r>
              <a:rPr lang="tr-TR" sz="4000" dirty="0" smtClean="0"/>
              <a:t>Nöbet görevlerinin görüşülmesi</a:t>
            </a:r>
            <a:endParaRPr lang="tr-TR" sz="8000" dirty="0"/>
          </a:p>
        </p:txBody>
      </p:sp>
      <p:sp>
        <p:nvSpPr>
          <p:cNvPr id="3" name="2 İçerik Yer Tutucusu"/>
          <p:cNvSpPr>
            <a:spLocks noGrp="1"/>
          </p:cNvSpPr>
          <p:nvPr>
            <p:ph idx="1"/>
          </p:nvPr>
        </p:nvSpPr>
        <p:spPr>
          <a:xfrm>
            <a:off x="0" y="1142984"/>
            <a:ext cx="9144000" cy="5500726"/>
          </a:xfrm>
        </p:spPr>
        <p:txBody>
          <a:bodyPr/>
          <a:lstStyle/>
          <a:p>
            <a:pPr>
              <a:buNone/>
            </a:pPr>
            <a:r>
              <a:rPr lang="tr-TR" sz="2000" dirty="0" smtClean="0"/>
              <a:t>MADDE 44 – </a:t>
            </a:r>
          </a:p>
          <a:p>
            <a:r>
              <a:rPr lang="tr-TR" sz="2000" dirty="0" smtClean="0"/>
              <a:t>Normal veya ikili eğitim yapma gibi durumları göz önünde bulundurularak okul müdürlüğünce düzenlenen nöbet çizelgesine göre öğretmenler, normal eğitim yapan okullarda gün süresince, ikili öğretim yapan okullarda ise kendi devresinde nöbet tutarlar.</a:t>
            </a:r>
          </a:p>
          <a:p>
            <a:r>
              <a:rPr lang="tr-TR" sz="2000" dirty="0" smtClean="0"/>
              <a:t> (8) Nöbet görevi, ilk ders başlamadan 30 dakika önce başlar, son ders bitiminden 30 dakika sonra sona erer. Ancak bu süre, okulun özelliğine göre öğretmenler kurulu kararıyla 15 dakikadan az olmamak kaydıyla kısaltılabilir. </a:t>
            </a:r>
          </a:p>
          <a:p>
            <a:r>
              <a:rPr lang="tr-TR" sz="2000" dirty="0" smtClean="0"/>
              <a:t>(9) Nöbet görevine özürsüz olarak gelmeyen öğretmen hakkında, derse özürsüz olarak gelmeyen öğretmen gibi işlem yapılır. </a:t>
            </a:r>
          </a:p>
          <a:p>
            <a:r>
              <a:rPr lang="tr-TR" sz="2000" dirty="0" smtClean="0"/>
              <a:t>(10) Nöbetlerde uyulması gereken esaslar öğretmenler kurulunda görüşülerek okul yönetimince nöbetçi öğretmen görev talimatnamesi hazırlanır. Bu talimatname, öğretmenlere yazılı olarak duyurulur</a:t>
            </a:r>
            <a:r>
              <a:rPr lang="tr-TR" dirty="0" smtClean="0"/>
              <a:t>. </a:t>
            </a:r>
          </a:p>
          <a:p>
            <a:pPr>
              <a:buNone/>
            </a:pPr>
            <a:r>
              <a:rPr lang="tr-TR" b="1" dirty="0" smtClean="0"/>
              <a:t/>
            </a:r>
            <a:br>
              <a:rPr lang="tr-TR" b="1" dirty="0" smtClean="0"/>
            </a:br>
            <a:endParaRPr lang="tr-TR" dirty="0"/>
          </a:p>
        </p:txBody>
      </p:sp>
    </p:spTree>
  </p:cSld>
  <p:clrMapOvr>
    <a:masterClrMapping/>
  </p:clrMapOvr>
</p:sld>
</file>

<file path=ppt/theme/theme1.xml><?xml version="1.0" encoding="utf-8"?>
<a:theme xmlns:a="http://schemas.openxmlformats.org/drawingml/2006/main" name="Waterscapes5">
  <a:themeElements>
    <a:clrScheme name="Waterscapes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scapes5">
      <a:majorFont>
        <a:latin typeface="Calibri"/>
        <a:ea typeface=""/>
        <a:cs typeface=""/>
      </a:majorFont>
      <a:minorFont>
        <a:latin typeface="Calibri"/>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scapes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scapes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scapes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scapes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scapes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scapes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scapes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scapes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scapes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scapes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scapes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scapes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Sunu Şablonu</Template>
  <TotalTime>441</TotalTime>
  <Words>2970</Words>
  <Application>Microsoft Office PowerPoint</Application>
  <PresentationFormat>Ekran Gösterisi (4:3)</PresentationFormat>
  <Paragraphs>213</Paragraphs>
  <Slides>47</Slides>
  <Notes>0</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Waterscapes5</vt:lpstr>
      <vt:lpstr> ATATÜRL İLKOKULU 2018–2019 EĞİTİM VE ÖĞRETİM YILI II KANAAT DÖNEMİ ÖĞRETMENLER KURULU  TOPLANTISI</vt:lpstr>
      <vt:lpstr>Slayt 2</vt:lpstr>
      <vt:lpstr>Slayt 3</vt:lpstr>
      <vt:lpstr>Slayt 4</vt:lpstr>
      <vt:lpstr>Slayt 5</vt:lpstr>
      <vt:lpstr>Slayt 6</vt:lpstr>
      <vt:lpstr>Rapor, izin, ayakta tedavi işlemleri</vt:lpstr>
      <vt:lpstr>Slayt 8</vt:lpstr>
      <vt:lpstr>Nöbet görevlerinin görüşülmesi</vt:lpstr>
      <vt:lpstr>Slayt 10</vt:lpstr>
      <vt:lpstr>Nöbetçi öğretmen görev yerinde;</vt:lpstr>
      <vt:lpstr>Slayt 12</vt:lpstr>
      <vt:lpstr>Slayt 13</vt:lpstr>
      <vt:lpstr>Slayt 14</vt:lpstr>
      <vt:lpstr>Slayt 15</vt:lpstr>
      <vt:lpstr>Bayrak törenleri başta olmak üzere her türlü anma ve kutlama törenlerinde uyulacak esaslar</vt:lpstr>
      <vt:lpstr>Slayt 17</vt:lpstr>
      <vt:lpstr>Slayt 18</vt:lpstr>
      <vt:lpstr>  </vt:lpstr>
      <vt:lpstr>Kılık-Kıyafet</vt:lpstr>
      <vt:lpstr>Slayt 21</vt:lpstr>
      <vt:lpstr>Slayt 22</vt:lpstr>
      <vt:lpstr>Zümre Öğretmenler Kurulu Toplantılarının planlanması</vt:lpstr>
      <vt:lpstr>Slayt 24</vt:lpstr>
      <vt:lpstr>Yıllık ve günlük planlar ile Bireyselleştirilmiş Eğitim Programları </vt:lpstr>
      <vt:lpstr>Ders kitapları, eğitim aracı ve bireysel öğrenme materyalleri </vt:lpstr>
      <vt:lpstr>Slayt 27</vt:lpstr>
      <vt:lpstr>Slayt 28</vt:lpstr>
      <vt:lpstr>Slayt 29</vt:lpstr>
      <vt:lpstr>Slayt 30</vt:lpstr>
      <vt:lpstr>E-okul uygulamaları (sınav tarihleri, not ve devamsızlık girişleri, öğrenci dosyalarının tutulması) </vt:lpstr>
      <vt:lpstr>Okul Öncesi ve İlköğretim Kurumları Yönetmeliği “Devam, devamsızlığın izlenmesi ve izin verme”</vt:lpstr>
      <vt:lpstr>Slayt 33</vt:lpstr>
      <vt:lpstr>Slayt 34</vt:lpstr>
      <vt:lpstr> </vt:lpstr>
      <vt:lpstr>Slayt 36</vt:lpstr>
      <vt:lpstr>Slayt 37</vt:lpstr>
      <vt:lpstr>Okul demirbaşları ve ortak kullanım alanları ile okul, sınıf ve çevrenin korunması, bakımı, temiz tutulması ve tasarruf tedbirleri</vt:lpstr>
      <vt:lpstr>Öğrenci sağlığı ve okul güvenliği </vt:lpstr>
      <vt:lpstr>Taşımalı Eğitim ve uygulamaları  </vt:lpstr>
      <vt:lpstr>İYEP iş ve işlemleri </vt:lpstr>
      <vt:lpstr>Milli Eğitim Bakanlığı Sosyal Etkinlikler Yönetmenliğine göre yapılacak çalışmalar  </vt:lpstr>
      <vt:lpstr>bilimsel, sosyal, kültürel, sanatsal ve sportif etkinlikler ile gezi ve yarışmaların planlanması </vt:lpstr>
      <vt:lpstr>Öğrenci rehberlik hizmetleri </vt:lpstr>
      <vt:lpstr>Slayt 45</vt:lpstr>
      <vt:lpstr>Ders dışı eğitim ve öğretim faaliyetleri </vt:lpstr>
      <vt:lpstr>Proje çalışmaları (Değerler eğitimi, beyaz bayrak, beslenme dostu okul, yerel projeler) </vt:lpstr>
    </vt:vector>
  </TitlesOfParts>
  <Company>Datateknik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http://www.egitim-forum.com/</dc:title>
  <dc:subject>http://www.egitim-forum.com/</dc:subject>
  <dc:creator>http://www.egitim-forum.com/</dc:creator>
  <dc:description>http://www.egitim-forum.com/</dc:description>
  <cp:lastModifiedBy>Asus</cp:lastModifiedBy>
  <cp:revision>25</cp:revision>
  <dcterms:created xsi:type="dcterms:W3CDTF">2009-01-28T10:03:53Z</dcterms:created>
  <dcterms:modified xsi:type="dcterms:W3CDTF">2019-02-05T12:05:28Z</dcterms:modified>
</cp:coreProperties>
</file>